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5143500" cx="9144000"/>
  <p:notesSz cx="6858000" cy="9144000"/>
  <p:embeddedFontLst>
    <p:embeddedFont>
      <p:font typeface="Proxima Nova"/>
      <p:regular r:id="rId29"/>
      <p:bold r:id="rId30"/>
      <p:italic r:id="rId31"/>
      <p:boldItalic r:id="rId32"/>
    </p:embeddedFont>
    <p:embeddedFont>
      <p:font typeface="Roboto"/>
      <p:regular r:id="rId33"/>
      <p:bold r:id="rId34"/>
      <p:italic r:id="rId35"/>
      <p:boldItalic r:id="rId36"/>
    </p:embeddedFont>
    <p:embeddedFont>
      <p:font typeface="Alfa Slab One"/>
      <p:regular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ProximaNova-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ProximaNova-italic.fntdata"/><Relationship Id="rId30" Type="http://schemas.openxmlformats.org/officeDocument/2006/relationships/font" Target="fonts/ProximaNova-bold.fntdata"/><Relationship Id="rId11" Type="http://schemas.openxmlformats.org/officeDocument/2006/relationships/slide" Target="slides/slide7.xml"/><Relationship Id="rId33" Type="http://schemas.openxmlformats.org/officeDocument/2006/relationships/font" Target="fonts/Roboto-regular.fntdata"/><Relationship Id="rId10" Type="http://schemas.openxmlformats.org/officeDocument/2006/relationships/slide" Target="slides/slide6.xml"/><Relationship Id="rId32" Type="http://schemas.openxmlformats.org/officeDocument/2006/relationships/font" Target="fonts/ProximaNova-boldItalic.fntdata"/><Relationship Id="rId13" Type="http://schemas.openxmlformats.org/officeDocument/2006/relationships/slide" Target="slides/slide9.xml"/><Relationship Id="rId35" Type="http://schemas.openxmlformats.org/officeDocument/2006/relationships/font" Target="fonts/Roboto-italic.fntdata"/><Relationship Id="rId12" Type="http://schemas.openxmlformats.org/officeDocument/2006/relationships/slide" Target="slides/slide8.xml"/><Relationship Id="rId34" Type="http://schemas.openxmlformats.org/officeDocument/2006/relationships/font" Target="fonts/Roboto-bold.fntdata"/><Relationship Id="rId15" Type="http://schemas.openxmlformats.org/officeDocument/2006/relationships/slide" Target="slides/slide11.xml"/><Relationship Id="rId37" Type="http://schemas.openxmlformats.org/officeDocument/2006/relationships/font" Target="fonts/AlfaSlabOne-regular.fntdata"/><Relationship Id="rId14" Type="http://schemas.openxmlformats.org/officeDocument/2006/relationships/slide" Target="slides/slide10.xml"/><Relationship Id="rId36" Type="http://schemas.openxmlformats.org/officeDocument/2006/relationships/font" Target="fonts/Roboto-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Shape 5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4" name="Shape 5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3" name="Shape 12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9" name="Shape 14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7" name="Shape 15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5" name="Shape 18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Shape 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 name="Shape 6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2" name="Shape 19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1" name="Shape 21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5" name="Shape 22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Shape 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 name="Shape 6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Shape 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 name="Shape 7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Shape 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 name="Shape 8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 name="Shape 10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cxnSp>
        <p:nvCxnSpPr>
          <p:cNvPr id="10" name="Shape 10"/>
          <p:cNvCxnSpPr/>
          <p:nvPr/>
        </p:nvCxnSpPr>
        <p:spPr>
          <a:xfrm>
            <a:off x="4278300" y="2751163"/>
            <a:ext cx="587400" cy="0"/>
          </a:xfrm>
          <a:prstGeom prst="straightConnector1">
            <a:avLst/>
          </a:prstGeom>
          <a:noFill/>
          <a:ln cap="flat" cmpd="sng" w="76200">
            <a:solidFill>
              <a:schemeClr val="dk1"/>
            </a:solidFill>
            <a:prstDash val="solid"/>
            <a:round/>
            <a:headEnd len="med" w="med" type="none"/>
            <a:tailEnd len="med" w="med" type="none"/>
          </a:ln>
        </p:spPr>
      </p:cxnSp>
      <p:sp>
        <p:nvSpPr>
          <p:cNvPr id="11" name="Shape 11"/>
          <p:cNvSpPr txBox="1"/>
          <p:nvPr>
            <p:ph type="ctrTitle"/>
          </p:nvPr>
        </p:nvSpPr>
        <p:spPr>
          <a:xfrm>
            <a:off x="311700" y="595975"/>
            <a:ext cx="8520600" cy="1957800"/>
          </a:xfrm>
          <a:prstGeom prst="rect">
            <a:avLst/>
          </a:prstGeom>
        </p:spPr>
        <p:txBody>
          <a:bodyPr anchorCtr="0" anchor="b" bIns="91425" lIns="91425" rIns="91425" wrap="square" tIns="91425"/>
          <a:lstStyle>
            <a:lvl1pPr lvl="0" algn="ctr">
              <a:spcBef>
                <a:spcPts val="0"/>
              </a:spcBef>
              <a:buSzPct val="100000"/>
              <a:defRPr sz="5400"/>
            </a:lvl1pPr>
            <a:lvl2pPr lvl="1" algn="ctr">
              <a:spcBef>
                <a:spcPts val="0"/>
              </a:spcBef>
              <a:buSzPct val="100000"/>
              <a:defRPr sz="5400"/>
            </a:lvl2pPr>
            <a:lvl3pPr lvl="2" algn="ctr">
              <a:spcBef>
                <a:spcPts val="0"/>
              </a:spcBef>
              <a:buSzPct val="100000"/>
              <a:defRPr sz="5400"/>
            </a:lvl3pPr>
            <a:lvl4pPr lvl="3" algn="ctr">
              <a:spcBef>
                <a:spcPts val="0"/>
              </a:spcBef>
              <a:buSzPct val="100000"/>
              <a:defRPr sz="5400"/>
            </a:lvl4pPr>
            <a:lvl5pPr lvl="4" algn="ctr">
              <a:spcBef>
                <a:spcPts val="0"/>
              </a:spcBef>
              <a:buSzPct val="100000"/>
              <a:defRPr sz="5400"/>
            </a:lvl5pPr>
            <a:lvl6pPr lvl="5" algn="ctr">
              <a:spcBef>
                <a:spcPts val="0"/>
              </a:spcBef>
              <a:buSzPct val="100000"/>
              <a:defRPr sz="5400"/>
            </a:lvl6pPr>
            <a:lvl7pPr lvl="6" algn="ctr">
              <a:spcBef>
                <a:spcPts val="0"/>
              </a:spcBef>
              <a:buSzPct val="100000"/>
              <a:defRPr sz="5400"/>
            </a:lvl7pPr>
            <a:lvl8pPr lvl="7" algn="ctr">
              <a:spcBef>
                <a:spcPts val="0"/>
              </a:spcBef>
              <a:buSzPct val="100000"/>
              <a:defRPr sz="5400"/>
            </a:lvl8pPr>
            <a:lvl9pPr lvl="8" algn="ctr">
              <a:spcBef>
                <a:spcPts val="0"/>
              </a:spcBef>
              <a:buSzPct val="100000"/>
              <a:defRPr sz="5400"/>
            </a:lvl9pPr>
          </a:lstStyle>
          <a:p/>
        </p:txBody>
      </p:sp>
      <p:sp>
        <p:nvSpPr>
          <p:cNvPr id="12" name="Shape 12"/>
          <p:cNvSpPr txBox="1"/>
          <p:nvPr>
            <p:ph idx="1" type="subTitle"/>
          </p:nvPr>
        </p:nvSpPr>
        <p:spPr>
          <a:xfrm>
            <a:off x="311700" y="3165823"/>
            <a:ext cx="8520600" cy="733500"/>
          </a:xfrm>
          <a:prstGeom prst="rect">
            <a:avLst/>
          </a:prstGeom>
        </p:spPr>
        <p:txBody>
          <a:bodyPr anchorCtr="0" anchor="t" bIns="91425" lIns="91425" rIns="91425" wrap="square" tIns="91425"/>
          <a:lstStyle>
            <a:lvl1pPr lvl="0" algn="ctr">
              <a:lnSpc>
                <a:spcPct val="100000"/>
              </a:lnSpc>
              <a:spcBef>
                <a:spcPts val="0"/>
              </a:spcBef>
              <a:spcAft>
                <a:spcPts val="0"/>
              </a:spcAft>
              <a:buSzPct val="100000"/>
              <a:buNone/>
              <a:defRPr sz="2400"/>
            </a:lvl1pPr>
            <a:lvl2pPr lvl="1" algn="ctr">
              <a:lnSpc>
                <a:spcPct val="100000"/>
              </a:lnSpc>
              <a:spcBef>
                <a:spcPts val="0"/>
              </a:spcBef>
              <a:spcAft>
                <a:spcPts val="0"/>
              </a:spcAft>
              <a:buSzPct val="100000"/>
              <a:buNone/>
              <a:defRPr sz="2400"/>
            </a:lvl2pPr>
            <a:lvl3pPr lvl="2" algn="ctr">
              <a:lnSpc>
                <a:spcPct val="100000"/>
              </a:lnSpc>
              <a:spcBef>
                <a:spcPts val="0"/>
              </a:spcBef>
              <a:spcAft>
                <a:spcPts val="0"/>
              </a:spcAft>
              <a:buSzPct val="100000"/>
              <a:buNone/>
              <a:defRPr sz="2400"/>
            </a:lvl3pPr>
            <a:lvl4pPr lvl="3" algn="ctr">
              <a:lnSpc>
                <a:spcPct val="100000"/>
              </a:lnSpc>
              <a:spcBef>
                <a:spcPts val="0"/>
              </a:spcBef>
              <a:spcAft>
                <a:spcPts val="0"/>
              </a:spcAft>
              <a:buSzPct val="100000"/>
              <a:buNone/>
              <a:defRPr sz="2400"/>
            </a:lvl4pPr>
            <a:lvl5pPr lvl="4" algn="ctr">
              <a:lnSpc>
                <a:spcPct val="100000"/>
              </a:lnSpc>
              <a:spcBef>
                <a:spcPts val="0"/>
              </a:spcBef>
              <a:spcAft>
                <a:spcPts val="0"/>
              </a:spcAft>
              <a:buSzPct val="100000"/>
              <a:buNone/>
              <a:defRPr sz="2400"/>
            </a:lvl5pPr>
            <a:lvl6pPr lvl="5" algn="ctr">
              <a:lnSpc>
                <a:spcPct val="100000"/>
              </a:lnSpc>
              <a:spcBef>
                <a:spcPts val="0"/>
              </a:spcBef>
              <a:spcAft>
                <a:spcPts val="0"/>
              </a:spcAft>
              <a:buSzPct val="100000"/>
              <a:buNone/>
              <a:defRPr sz="2400"/>
            </a:lvl6pPr>
            <a:lvl7pPr lvl="6" algn="ctr">
              <a:lnSpc>
                <a:spcPct val="100000"/>
              </a:lnSpc>
              <a:spcBef>
                <a:spcPts val="0"/>
              </a:spcBef>
              <a:spcAft>
                <a:spcPts val="0"/>
              </a:spcAft>
              <a:buSzPct val="100000"/>
              <a:buNone/>
              <a:defRPr sz="2400"/>
            </a:lvl7pPr>
            <a:lvl8pPr lvl="7" algn="ctr">
              <a:lnSpc>
                <a:spcPct val="100000"/>
              </a:lnSpc>
              <a:spcBef>
                <a:spcPts val="0"/>
              </a:spcBef>
              <a:spcAft>
                <a:spcPts val="0"/>
              </a:spcAft>
              <a:buSzPct val="100000"/>
              <a:buNone/>
              <a:defRPr sz="2400"/>
            </a:lvl8pPr>
            <a:lvl9pPr lvl="8" algn="ctr">
              <a:lnSpc>
                <a:spcPct val="100000"/>
              </a:lnSpc>
              <a:spcBef>
                <a:spcPts val="0"/>
              </a:spcBef>
              <a:spcAft>
                <a:spcPts val="0"/>
              </a:spcAft>
              <a:buSzPct val="100000"/>
              <a:buNone/>
              <a:defRPr sz="2400"/>
            </a:lvl9pPr>
          </a:lstStyle>
          <a:p/>
        </p:txBody>
      </p:sp>
      <p:sp>
        <p:nvSpPr>
          <p:cNvPr id="13" name="Shape 1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6" name="Shape 46"/>
        <p:cNvGrpSpPr/>
        <p:nvPr/>
      </p:nvGrpSpPr>
      <p:grpSpPr>
        <a:xfrm>
          <a:off x="0" y="0"/>
          <a:ext cx="0" cy="0"/>
          <a:chOff x="0" y="0"/>
          <a:chExt cx="0" cy="0"/>
        </a:xfrm>
      </p:grpSpPr>
      <p:sp>
        <p:nvSpPr>
          <p:cNvPr id="47" name="Shape 47"/>
          <p:cNvSpPr txBox="1"/>
          <p:nvPr>
            <p:ph type="title"/>
          </p:nvPr>
        </p:nvSpPr>
        <p:spPr>
          <a:xfrm>
            <a:off x="311700" y="1167925"/>
            <a:ext cx="8520600" cy="1980000"/>
          </a:xfrm>
          <a:prstGeom prst="rect">
            <a:avLst/>
          </a:prstGeom>
        </p:spPr>
        <p:txBody>
          <a:bodyPr anchorCtr="0" anchor="ctr" bIns="91425" lIns="91425" rIns="91425" wrap="square" tIns="91425"/>
          <a:lstStyle>
            <a:lvl1pPr lvl="0" algn="ctr">
              <a:spcBef>
                <a:spcPts val="0"/>
              </a:spcBef>
              <a:buClr>
                <a:schemeClr val="dk1"/>
              </a:buClr>
              <a:buSzPct val="100000"/>
              <a:defRPr sz="11000">
                <a:solidFill>
                  <a:schemeClr val="dk1"/>
                </a:solidFill>
              </a:defRPr>
            </a:lvl1pPr>
            <a:lvl2pPr lvl="1" algn="ctr">
              <a:spcBef>
                <a:spcPts val="0"/>
              </a:spcBef>
              <a:buClr>
                <a:schemeClr val="dk1"/>
              </a:buClr>
              <a:buSzPct val="100000"/>
              <a:defRPr sz="11000">
                <a:solidFill>
                  <a:schemeClr val="dk1"/>
                </a:solidFill>
              </a:defRPr>
            </a:lvl2pPr>
            <a:lvl3pPr lvl="2" algn="ctr">
              <a:spcBef>
                <a:spcPts val="0"/>
              </a:spcBef>
              <a:buClr>
                <a:schemeClr val="dk1"/>
              </a:buClr>
              <a:buSzPct val="100000"/>
              <a:defRPr sz="11000">
                <a:solidFill>
                  <a:schemeClr val="dk1"/>
                </a:solidFill>
              </a:defRPr>
            </a:lvl3pPr>
            <a:lvl4pPr lvl="3" algn="ctr">
              <a:spcBef>
                <a:spcPts val="0"/>
              </a:spcBef>
              <a:buClr>
                <a:schemeClr val="dk1"/>
              </a:buClr>
              <a:buSzPct val="100000"/>
              <a:defRPr sz="11000">
                <a:solidFill>
                  <a:schemeClr val="dk1"/>
                </a:solidFill>
              </a:defRPr>
            </a:lvl4pPr>
            <a:lvl5pPr lvl="4" algn="ctr">
              <a:spcBef>
                <a:spcPts val="0"/>
              </a:spcBef>
              <a:buClr>
                <a:schemeClr val="dk1"/>
              </a:buClr>
              <a:buSzPct val="100000"/>
              <a:defRPr sz="11000">
                <a:solidFill>
                  <a:schemeClr val="dk1"/>
                </a:solidFill>
              </a:defRPr>
            </a:lvl5pPr>
            <a:lvl6pPr lvl="5" algn="ctr">
              <a:spcBef>
                <a:spcPts val="0"/>
              </a:spcBef>
              <a:buClr>
                <a:schemeClr val="dk1"/>
              </a:buClr>
              <a:buSzPct val="100000"/>
              <a:defRPr sz="11000">
                <a:solidFill>
                  <a:schemeClr val="dk1"/>
                </a:solidFill>
              </a:defRPr>
            </a:lvl6pPr>
            <a:lvl7pPr lvl="6" algn="ctr">
              <a:spcBef>
                <a:spcPts val="0"/>
              </a:spcBef>
              <a:buClr>
                <a:schemeClr val="dk1"/>
              </a:buClr>
              <a:buSzPct val="100000"/>
              <a:defRPr sz="11000">
                <a:solidFill>
                  <a:schemeClr val="dk1"/>
                </a:solidFill>
              </a:defRPr>
            </a:lvl7pPr>
            <a:lvl8pPr lvl="7" algn="ctr">
              <a:spcBef>
                <a:spcPts val="0"/>
              </a:spcBef>
              <a:buClr>
                <a:schemeClr val="dk1"/>
              </a:buClr>
              <a:buSzPct val="100000"/>
              <a:defRPr sz="11000">
                <a:solidFill>
                  <a:schemeClr val="dk1"/>
                </a:solidFill>
              </a:defRPr>
            </a:lvl8pPr>
            <a:lvl9pPr lvl="8" algn="ctr">
              <a:spcBef>
                <a:spcPts val="0"/>
              </a:spcBef>
              <a:buClr>
                <a:schemeClr val="dk1"/>
              </a:buClr>
              <a:buSzPct val="100000"/>
              <a:defRPr sz="11000">
                <a:solidFill>
                  <a:schemeClr val="dk1"/>
                </a:solidFill>
              </a:defRPr>
            </a:lvl9pPr>
          </a:lstStyle>
          <a:p/>
        </p:txBody>
      </p:sp>
      <p:sp>
        <p:nvSpPr>
          <p:cNvPr id="48" name="Shape 48"/>
          <p:cNvSpPr txBox="1"/>
          <p:nvPr>
            <p:ph idx="1" type="body"/>
          </p:nvPr>
        </p:nvSpPr>
        <p:spPr>
          <a:xfrm>
            <a:off x="311700" y="3224250"/>
            <a:ext cx="8520600" cy="1071600"/>
          </a:xfrm>
          <a:prstGeom prst="rect">
            <a:avLst/>
          </a:prstGeom>
        </p:spPr>
        <p:txBody>
          <a:bodyPr anchorCtr="0" anchor="t" bIns="91425" lIns="91425" rIns="91425" wrap="square"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9" name="Shape 4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0" name="Shape 50"/>
        <p:cNvGrpSpPr/>
        <p:nvPr/>
      </p:nvGrpSpPr>
      <p:grpSpPr>
        <a:xfrm>
          <a:off x="0" y="0"/>
          <a:ext cx="0" cy="0"/>
          <a:chOff x="0" y="0"/>
          <a:chExt cx="0" cy="0"/>
        </a:xfrm>
      </p:grpSpPr>
      <p:sp>
        <p:nvSpPr>
          <p:cNvPr id="51" name="Shape 5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dk1"/>
        </a:solidFill>
      </p:bgPr>
    </p:bg>
    <p:spTree>
      <p:nvGrpSpPr>
        <p:cNvPr id="14" name="Shape 14"/>
        <p:cNvGrpSpPr/>
        <p:nvPr/>
      </p:nvGrpSpPr>
      <p:grpSpPr>
        <a:xfrm>
          <a:off x="0" y="0"/>
          <a:ext cx="0" cy="0"/>
          <a:chOff x="0" y="0"/>
          <a:chExt cx="0" cy="0"/>
        </a:xfrm>
      </p:grpSpPr>
      <p:sp>
        <p:nvSpPr>
          <p:cNvPr id="15" name="Shape 15"/>
          <p:cNvSpPr txBox="1"/>
          <p:nvPr>
            <p:ph type="title"/>
          </p:nvPr>
        </p:nvSpPr>
        <p:spPr>
          <a:xfrm>
            <a:off x="311700" y="2480550"/>
            <a:ext cx="8114400" cy="2445900"/>
          </a:xfrm>
          <a:prstGeom prst="rect">
            <a:avLst/>
          </a:prstGeom>
        </p:spPr>
        <p:txBody>
          <a:bodyPr anchorCtr="0" anchor="b" bIns="91425" lIns="91425" rIns="91425" wrap="square" tIns="91425"/>
          <a:lstStyle>
            <a:lvl1pPr lvl="0">
              <a:spcBef>
                <a:spcPts val="0"/>
              </a:spcBef>
              <a:buClr>
                <a:schemeClr val="lt1"/>
              </a:buClr>
              <a:buSzPct val="100000"/>
              <a:defRPr sz="6800">
                <a:solidFill>
                  <a:schemeClr val="lt1"/>
                </a:solidFill>
              </a:defRPr>
            </a:lvl1pPr>
            <a:lvl2pPr lvl="1">
              <a:spcBef>
                <a:spcPts val="0"/>
              </a:spcBef>
              <a:buClr>
                <a:schemeClr val="lt1"/>
              </a:buClr>
              <a:buSzPct val="100000"/>
              <a:defRPr sz="6800">
                <a:solidFill>
                  <a:schemeClr val="lt1"/>
                </a:solidFill>
              </a:defRPr>
            </a:lvl2pPr>
            <a:lvl3pPr lvl="2">
              <a:spcBef>
                <a:spcPts val="0"/>
              </a:spcBef>
              <a:buClr>
                <a:schemeClr val="lt1"/>
              </a:buClr>
              <a:buSzPct val="100000"/>
              <a:defRPr sz="6800">
                <a:solidFill>
                  <a:schemeClr val="lt1"/>
                </a:solidFill>
              </a:defRPr>
            </a:lvl3pPr>
            <a:lvl4pPr lvl="3">
              <a:spcBef>
                <a:spcPts val="0"/>
              </a:spcBef>
              <a:buClr>
                <a:schemeClr val="lt1"/>
              </a:buClr>
              <a:buSzPct val="100000"/>
              <a:defRPr sz="6800">
                <a:solidFill>
                  <a:schemeClr val="lt1"/>
                </a:solidFill>
              </a:defRPr>
            </a:lvl4pPr>
            <a:lvl5pPr lvl="4">
              <a:spcBef>
                <a:spcPts val="0"/>
              </a:spcBef>
              <a:buClr>
                <a:schemeClr val="lt1"/>
              </a:buClr>
              <a:buSzPct val="100000"/>
              <a:defRPr sz="6800">
                <a:solidFill>
                  <a:schemeClr val="lt1"/>
                </a:solidFill>
              </a:defRPr>
            </a:lvl5pPr>
            <a:lvl6pPr lvl="5">
              <a:spcBef>
                <a:spcPts val="0"/>
              </a:spcBef>
              <a:buClr>
                <a:schemeClr val="lt1"/>
              </a:buClr>
              <a:buSzPct val="100000"/>
              <a:defRPr sz="6800">
                <a:solidFill>
                  <a:schemeClr val="lt1"/>
                </a:solidFill>
              </a:defRPr>
            </a:lvl6pPr>
            <a:lvl7pPr lvl="6">
              <a:spcBef>
                <a:spcPts val="0"/>
              </a:spcBef>
              <a:buClr>
                <a:schemeClr val="lt1"/>
              </a:buClr>
              <a:buSzPct val="100000"/>
              <a:defRPr sz="6800">
                <a:solidFill>
                  <a:schemeClr val="lt1"/>
                </a:solidFill>
              </a:defRPr>
            </a:lvl7pPr>
            <a:lvl8pPr lvl="7">
              <a:spcBef>
                <a:spcPts val="0"/>
              </a:spcBef>
              <a:buClr>
                <a:schemeClr val="lt1"/>
              </a:buClr>
              <a:buSzPct val="100000"/>
              <a:defRPr sz="6800">
                <a:solidFill>
                  <a:schemeClr val="lt1"/>
                </a:solidFill>
              </a:defRPr>
            </a:lvl8pPr>
            <a:lvl9pPr lvl="8">
              <a:spcBef>
                <a:spcPts val="0"/>
              </a:spcBef>
              <a:buClr>
                <a:schemeClr val="lt1"/>
              </a:buClr>
              <a:buSzPct val="100000"/>
              <a:defRPr sz="6800">
                <a:solidFill>
                  <a:schemeClr val="lt1"/>
                </a:solidFill>
              </a:defRPr>
            </a:lvl9pPr>
          </a:lstStyle>
          <a:p/>
        </p:txBody>
      </p:sp>
      <p:sp>
        <p:nvSpPr>
          <p:cNvPr id="16" name="Shape 1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7" name="Shape 17"/>
        <p:cNvGrpSpPr/>
        <p:nvPr/>
      </p:nvGrpSpPr>
      <p:grpSpPr>
        <a:xfrm>
          <a:off x="0" y="0"/>
          <a:ext cx="0" cy="0"/>
          <a:chOff x="0" y="0"/>
          <a:chExt cx="0" cy="0"/>
        </a:xfrm>
      </p:grpSpPr>
      <p:sp>
        <p:nvSpPr>
          <p:cNvPr id="18" name="Shape 18"/>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 type="body"/>
          </p:nvPr>
        </p:nvSpPr>
        <p:spPr>
          <a:xfrm>
            <a:off x="311700" y="1152475"/>
            <a:ext cx="8520600" cy="34164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0" name="Shape 2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1" name="Shape 21"/>
        <p:cNvGrpSpPr/>
        <p:nvPr/>
      </p:nvGrpSpPr>
      <p:grpSpPr>
        <a:xfrm>
          <a:off x="0" y="0"/>
          <a:ext cx="0" cy="0"/>
          <a:chOff x="0" y="0"/>
          <a:chExt cx="0" cy="0"/>
        </a:xfrm>
      </p:grpSpPr>
      <p:sp>
        <p:nvSpPr>
          <p:cNvPr id="22" name="Shape 22"/>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 type="body"/>
          </p:nvPr>
        </p:nvSpPr>
        <p:spPr>
          <a:xfrm>
            <a:off x="311700" y="1152475"/>
            <a:ext cx="3999900" cy="34164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2" type="body"/>
          </p:nvPr>
        </p:nvSpPr>
        <p:spPr>
          <a:xfrm>
            <a:off x="4832400" y="1152475"/>
            <a:ext cx="3999900" cy="34164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5" name="Shape 2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6" name="Shape 26"/>
        <p:cNvGrpSpPr/>
        <p:nvPr/>
      </p:nvGrpSpPr>
      <p:grpSpPr>
        <a:xfrm>
          <a:off x="0" y="0"/>
          <a:ext cx="0" cy="0"/>
          <a:chOff x="0" y="0"/>
          <a:chExt cx="0" cy="0"/>
        </a:xfrm>
      </p:grpSpPr>
      <p:sp>
        <p:nvSpPr>
          <p:cNvPr id="27" name="Shape 27"/>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8" name="Shape 2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9" name="Shape 29"/>
        <p:cNvGrpSpPr/>
        <p:nvPr/>
      </p:nvGrpSpPr>
      <p:grpSpPr>
        <a:xfrm>
          <a:off x="0" y="0"/>
          <a:ext cx="0" cy="0"/>
          <a:chOff x="0" y="0"/>
          <a:chExt cx="0" cy="0"/>
        </a:xfrm>
      </p:grpSpPr>
      <p:sp>
        <p:nvSpPr>
          <p:cNvPr id="30" name="Shape 30"/>
          <p:cNvSpPr txBox="1"/>
          <p:nvPr>
            <p:ph type="title"/>
          </p:nvPr>
        </p:nvSpPr>
        <p:spPr>
          <a:xfrm>
            <a:off x="311700" y="631800"/>
            <a:ext cx="2808000" cy="755700"/>
          </a:xfrm>
          <a:prstGeom prst="rect">
            <a:avLst/>
          </a:prstGeom>
        </p:spPr>
        <p:txBody>
          <a:bodyPr anchorCtr="0" anchor="b"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1" name="Shape 31"/>
          <p:cNvSpPr txBox="1"/>
          <p:nvPr>
            <p:ph idx="1" type="body"/>
          </p:nvPr>
        </p:nvSpPr>
        <p:spPr>
          <a:xfrm>
            <a:off x="311700" y="1490875"/>
            <a:ext cx="2808000" cy="3078000"/>
          </a:xfrm>
          <a:prstGeom prst="rect">
            <a:avLst/>
          </a:prstGeom>
        </p:spPr>
        <p:txBody>
          <a:bodyPr anchorCtr="0" anchor="t" bIns="91425" lIns="91425" rIns="91425" wrap="square"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2" name="Shape 3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accent3"/>
        </a:solidFill>
      </p:bgPr>
    </p:bg>
    <p:spTree>
      <p:nvGrpSpPr>
        <p:cNvPr id="33" name="Shape 33"/>
        <p:cNvGrpSpPr/>
        <p:nvPr/>
      </p:nvGrpSpPr>
      <p:grpSpPr>
        <a:xfrm>
          <a:off x="0" y="0"/>
          <a:ext cx="0" cy="0"/>
          <a:chOff x="0" y="0"/>
          <a:chExt cx="0" cy="0"/>
        </a:xfrm>
      </p:grpSpPr>
      <p:sp>
        <p:nvSpPr>
          <p:cNvPr id="34" name="Shape 34"/>
          <p:cNvSpPr txBox="1"/>
          <p:nvPr>
            <p:ph type="title"/>
          </p:nvPr>
        </p:nvSpPr>
        <p:spPr>
          <a:xfrm>
            <a:off x="490250" y="526350"/>
            <a:ext cx="5683800" cy="4090800"/>
          </a:xfrm>
          <a:prstGeom prst="rect">
            <a:avLst/>
          </a:prstGeom>
        </p:spPr>
        <p:txBody>
          <a:bodyPr anchorCtr="0" anchor="ctr" bIns="91425" lIns="91425" rIns="91425" wrap="square" tIns="91425"/>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35" name="Shape 3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6" name="Shape 36"/>
        <p:cNvGrpSpPr/>
        <p:nvPr/>
      </p:nvGrpSpPr>
      <p:grpSpPr>
        <a:xfrm>
          <a:off x="0" y="0"/>
          <a:ext cx="0" cy="0"/>
          <a:chOff x="0" y="0"/>
          <a:chExt cx="0" cy="0"/>
        </a:xfrm>
      </p:grpSpPr>
      <p:sp>
        <p:nvSpPr>
          <p:cNvPr id="37" name="Shape 37"/>
          <p:cNvSpPr/>
          <p:nvPr/>
        </p:nvSpPr>
        <p:spPr>
          <a:xfrm>
            <a:off x="4572000" y="100"/>
            <a:ext cx="4572000" cy="51435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cxnSp>
        <p:nvCxnSpPr>
          <p:cNvPr id="38" name="Shape 38"/>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39" name="Shape 39"/>
          <p:cNvSpPr txBox="1"/>
          <p:nvPr>
            <p:ph type="title"/>
          </p:nvPr>
        </p:nvSpPr>
        <p:spPr>
          <a:xfrm>
            <a:off x="265500" y="1375599"/>
            <a:ext cx="4045200" cy="1551900"/>
          </a:xfrm>
          <a:prstGeom prst="rect">
            <a:avLst/>
          </a:prstGeom>
        </p:spPr>
        <p:txBody>
          <a:bodyPr anchorCtr="0" anchor="b" bIns="91425" lIns="91425" rIns="91425" wrap="square" tIns="91425"/>
          <a:lstStyle>
            <a:lvl1pPr lvl="0" algn="ctr">
              <a:spcBef>
                <a:spcPts val="0"/>
              </a:spcBef>
              <a:buSzPct val="100000"/>
              <a:defRPr sz="3800"/>
            </a:lvl1pPr>
            <a:lvl2pPr lvl="1" algn="ctr">
              <a:spcBef>
                <a:spcPts val="0"/>
              </a:spcBef>
              <a:buSzPct val="100000"/>
              <a:defRPr sz="3800"/>
            </a:lvl2pPr>
            <a:lvl3pPr lvl="2" algn="ctr">
              <a:spcBef>
                <a:spcPts val="0"/>
              </a:spcBef>
              <a:buSzPct val="100000"/>
              <a:defRPr sz="3800"/>
            </a:lvl3pPr>
            <a:lvl4pPr lvl="3" algn="ctr">
              <a:spcBef>
                <a:spcPts val="0"/>
              </a:spcBef>
              <a:buSzPct val="100000"/>
              <a:defRPr sz="3800"/>
            </a:lvl4pPr>
            <a:lvl5pPr lvl="4" algn="ctr">
              <a:spcBef>
                <a:spcPts val="0"/>
              </a:spcBef>
              <a:buSzPct val="100000"/>
              <a:defRPr sz="3800"/>
            </a:lvl5pPr>
            <a:lvl6pPr lvl="5" algn="ctr">
              <a:spcBef>
                <a:spcPts val="0"/>
              </a:spcBef>
              <a:buSzPct val="100000"/>
              <a:defRPr sz="3800"/>
            </a:lvl6pPr>
            <a:lvl7pPr lvl="6" algn="ctr">
              <a:spcBef>
                <a:spcPts val="0"/>
              </a:spcBef>
              <a:buSzPct val="100000"/>
              <a:defRPr sz="3800"/>
            </a:lvl7pPr>
            <a:lvl8pPr lvl="7" algn="ctr">
              <a:spcBef>
                <a:spcPts val="0"/>
              </a:spcBef>
              <a:buSzPct val="100000"/>
              <a:defRPr sz="3800"/>
            </a:lvl8pPr>
            <a:lvl9pPr lvl="8" algn="ctr">
              <a:spcBef>
                <a:spcPts val="0"/>
              </a:spcBef>
              <a:buSzPct val="100000"/>
              <a:defRPr sz="3800"/>
            </a:lvl9pPr>
          </a:lstStyle>
          <a:p/>
        </p:txBody>
      </p:sp>
      <p:sp>
        <p:nvSpPr>
          <p:cNvPr id="40" name="Shape 40"/>
          <p:cNvSpPr txBox="1"/>
          <p:nvPr>
            <p:ph idx="1" type="subTitle"/>
          </p:nvPr>
        </p:nvSpPr>
        <p:spPr>
          <a:xfrm>
            <a:off x="265500" y="2981125"/>
            <a:ext cx="4045200" cy="1345500"/>
          </a:xfrm>
          <a:prstGeom prst="rect">
            <a:avLst/>
          </a:prstGeom>
        </p:spPr>
        <p:txBody>
          <a:bodyPr anchorCtr="0" anchor="t" bIns="91425" lIns="91425" rIns="91425" wrap="square" tIns="91425"/>
          <a:lstStyle>
            <a:lvl1pPr lvl="0" algn="ctr">
              <a:lnSpc>
                <a:spcPct val="100000"/>
              </a:lnSpc>
              <a:spcBef>
                <a:spcPts val="0"/>
              </a:spcBef>
              <a:spcAft>
                <a:spcPts val="0"/>
              </a:spcAft>
              <a:buNone/>
              <a:defRPr/>
            </a:lvl1pPr>
            <a:lvl2pPr lvl="1" algn="ctr">
              <a:lnSpc>
                <a:spcPct val="100000"/>
              </a:lnSpc>
              <a:spcBef>
                <a:spcPts val="0"/>
              </a:spcBef>
              <a:spcAft>
                <a:spcPts val="0"/>
              </a:spcAft>
              <a:buSzPct val="100000"/>
              <a:buNone/>
              <a:defRPr sz="1800"/>
            </a:lvl2pPr>
            <a:lvl3pPr lvl="2" algn="ctr">
              <a:lnSpc>
                <a:spcPct val="100000"/>
              </a:lnSpc>
              <a:spcBef>
                <a:spcPts val="0"/>
              </a:spcBef>
              <a:spcAft>
                <a:spcPts val="0"/>
              </a:spcAft>
              <a:buSzPct val="100000"/>
              <a:buNone/>
              <a:defRPr sz="1800"/>
            </a:lvl3pPr>
            <a:lvl4pPr lvl="3" algn="ctr">
              <a:lnSpc>
                <a:spcPct val="100000"/>
              </a:lnSpc>
              <a:spcBef>
                <a:spcPts val="0"/>
              </a:spcBef>
              <a:spcAft>
                <a:spcPts val="0"/>
              </a:spcAft>
              <a:buSzPct val="100000"/>
              <a:buNone/>
              <a:defRPr sz="1800"/>
            </a:lvl4pPr>
            <a:lvl5pPr lvl="4" algn="ctr">
              <a:lnSpc>
                <a:spcPct val="100000"/>
              </a:lnSpc>
              <a:spcBef>
                <a:spcPts val="0"/>
              </a:spcBef>
              <a:spcAft>
                <a:spcPts val="0"/>
              </a:spcAft>
              <a:buSzPct val="100000"/>
              <a:buNone/>
              <a:defRPr sz="1800"/>
            </a:lvl5pPr>
            <a:lvl6pPr lvl="5" algn="ctr">
              <a:lnSpc>
                <a:spcPct val="100000"/>
              </a:lnSpc>
              <a:spcBef>
                <a:spcPts val="0"/>
              </a:spcBef>
              <a:spcAft>
                <a:spcPts val="0"/>
              </a:spcAft>
              <a:buSzPct val="100000"/>
              <a:buNone/>
              <a:defRPr sz="1800"/>
            </a:lvl6pPr>
            <a:lvl7pPr lvl="6" algn="ctr">
              <a:lnSpc>
                <a:spcPct val="100000"/>
              </a:lnSpc>
              <a:spcBef>
                <a:spcPts val="0"/>
              </a:spcBef>
              <a:spcAft>
                <a:spcPts val="0"/>
              </a:spcAft>
              <a:buSzPct val="100000"/>
              <a:buNone/>
              <a:defRPr sz="1800"/>
            </a:lvl7pPr>
            <a:lvl8pPr lvl="7" algn="ctr">
              <a:lnSpc>
                <a:spcPct val="100000"/>
              </a:lnSpc>
              <a:spcBef>
                <a:spcPts val="0"/>
              </a:spcBef>
              <a:spcAft>
                <a:spcPts val="0"/>
              </a:spcAft>
              <a:buSzPct val="100000"/>
              <a:buNone/>
              <a:defRPr sz="1800"/>
            </a:lvl8pPr>
            <a:lvl9pPr lvl="8" algn="ctr">
              <a:lnSpc>
                <a:spcPct val="100000"/>
              </a:lnSpc>
              <a:spcBef>
                <a:spcPts val="0"/>
              </a:spcBef>
              <a:spcAft>
                <a:spcPts val="0"/>
              </a:spcAft>
              <a:buSzPct val="100000"/>
              <a:buNone/>
              <a:defRPr sz="1800"/>
            </a:lvl9pPr>
          </a:lstStyle>
          <a:p/>
        </p:txBody>
      </p:sp>
      <p:sp>
        <p:nvSpPr>
          <p:cNvPr id="41" name="Shape 41"/>
          <p:cNvSpPr txBox="1"/>
          <p:nvPr>
            <p:ph idx="2" type="body"/>
          </p:nvPr>
        </p:nvSpPr>
        <p:spPr>
          <a:xfrm>
            <a:off x="4939500" y="724200"/>
            <a:ext cx="3837000" cy="3695100"/>
          </a:xfrm>
          <a:prstGeom prst="rect">
            <a:avLst/>
          </a:prstGeom>
        </p:spPr>
        <p:txBody>
          <a:bodyPr anchorCtr="0" anchor="ctr" bIns="91425" lIns="91425" rIns="91425" wrap="square"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42" name="Shape 4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3" name="Shape 43"/>
        <p:cNvGrpSpPr/>
        <p:nvPr/>
      </p:nvGrpSpPr>
      <p:grpSpPr>
        <a:xfrm>
          <a:off x="0" y="0"/>
          <a:ext cx="0" cy="0"/>
          <a:chOff x="0" y="0"/>
          <a:chExt cx="0" cy="0"/>
        </a:xfrm>
      </p:grpSpPr>
      <p:sp>
        <p:nvSpPr>
          <p:cNvPr id="44" name="Shape 44"/>
          <p:cNvSpPr txBox="1"/>
          <p:nvPr>
            <p:ph idx="1" type="body"/>
          </p:nvPr>
        </p:nvSpPr>
        <p:spPr>
          <a:xfrm>
            <a:off x="319500" y="4233725"/>
            <a:ext cx="5998800" cy="598800"/>
          </a:xfrm>
          <a:prstGeom prst="rect">
            <a:avLst/>
          </a:prstGeom>
        </p:spPr>
        <p:txBody>
          <a:bodyPr anchorCtr="0" anchor="ctr" bIns="91425" lIns="91425" rIns="91425" wrap="square" tIns="91425"/>
          <a:lstStyle>
            <a:lvl1pPr lvl="0">
              <a:lnSpc>
                <a:spcPct val="100000"/>
              </a:lnSpc>
              <a:spcBef>
                <a:spcPts val="0"/>
              </a:spcBef>
              <a:spcAft>
                <a:spcPts val="0"/>
              </a:spcAft>
              <a:buClr>
                <a:schemeClr val="accent3"/>
              </a:buClr>
              <a:buFont typeface="Alfa Slab One"/>
              <a:buNone/>
              <a:defRPr>
                <a:solidFill>
                  <a:schemeClr val="accent3"/>
                </a:solidFill>
                <a:latin typeface="Alfa Slab One"/>
                <a:ea typeface="Alfa Slab One"/>
                <a:cs typeface="Alfa Slab One"/>
                <a:sym typeface="Alfa Slab One"/>
              </a:defRPr>
            </a:lvl1pPr>
          </a:lstStyle>
          <a:p/>
        </p:txBody>
      </p:sp>
      <p:sp>
        <p:nvSpPr>
          <p:cNvPr id="45" name="Shape 4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ameday">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1pPr>
            <a:lvl2pPr lvl="1">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2pPr>
            <a:lvl3pPr lvl="2">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3pPr>
            <a:lvl4pPr lvl="3">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4pPr>
            <a:lvl5pPr lvl="4">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5pPr>
            <a:lvl6pPr lvl="5">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6pPr>
            <a:lvl7pPr lvl="6">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7pPr>
            <a:lvl8pPr lvl="7">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8pPr>
            <a:lvl9pPr lvl="8">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ct val="100000"/>
              <a:buFont typeface="Proxima Nova"/>
              <a:buChar char="●"/>
              <a:defRPr sz="1800">
                <a:solidFill>
                  <a:schemeClr val="dk2"/>
                </a:solidFill>
                <a:latin typeface="Proxima Nova"/>
                <a:ea typeface="Proxima Nova"/>
                <a:cs typeface="Proxima Nova"/>
                <a:sym typeface="Proxima Nova"/>
              </a:defRPr>
            </a:lvl1pPr>
            <a:lvl2pPr lvl="1">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2pPr>
            <a:lvl3pPr lvl="2">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3pPr>
            <a:lvl4pPr lvl="3">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4pPr>
            <a:lvl5pPr lvl="4">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5pPr>
            <a:lvl6pPr lvl="5">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6pPr>
            <a:lvl7pPr lvl="6">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7pPr>
            <a:lvl8pPr lvl="7">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8pPr>
            <a:lvl9pPr lvl="8">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en" sz="1000">
                <a:solidFill>
                  <a:schemeClr val="dk2"/>
                </a:solidFill>
                <a:latin typeface="Proxima Nova"/>
                <a:ea typeface="Proxima Nova"/>
                <a:cs typeface="Proxima Nova"/>
                <a:sym typeface="Proxima Nova"/>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hyperlink" Target="https://www.youtube.com/watch?v=Qs-lGmaMIDk" TargetMode="External"/><Relationship Id="rId5" Type="http://schemas.openxmlformats.org/officeDocument/2006/relationships/hyperlink" Target="https://www.youtube.com/watch?v=Qs-lGmaMIDk"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hyperlink" Target="https://guides.codepath.com/android/Architecture-of-Android-App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hyperlink" Target="https://www.tutorialspoint.com/android/android_user_interface_layouts.htm" TargetMode="External"/><Relationship Id="rId5"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hyperlink" Target="https://guides.codepath.com/android/Using-an-ArrayAdapter-with-ListView"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8.png"/><Relationship Id="rId5"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guides.codepath.com/android/Using-Intents-to-Create-Flows" TargetMode="Externa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1" Type="http://schemas.openxmlformats.org/officeDocument/2006/relationships/hyperlink" Target="http://inthecheesefactory.com/blog/get-to-know-glide-recommended-by-google/en" TargetMode="External"/><Relationship Id="rId10" Type="http://schemas.openxmlformats.org/officeDocument/2006/relationships/hyperlink" Target="http://guides.codepath.com/android/Using-Parceler" TargetMode="External"/><Relationship Id="rId13" Type="http://schemas.openxmlformats.org/officeDocument/2006/relationships/hyperlink" Target="http://guides.codepath.com/android/Consuming-APIs-with-Retrofit" TargetMode="External"/><Relationship Id="rId12" Type="http://schemas.openxmlformats.org/officeDocument/2006/relationships/hyperlink" Target="http://guides.codepath.com/android/Using-Android-Async-Http-Client#decoding-with-gson-library" TargetMode="External"/><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guides.codepath.com/android/Using-the-RecyclerView" TargetMode="External"/><Relationship Id="rId4" Type="http://schemas.openxmlformats.org/officeDocument/2006/relationships/hyperlink" Target="http://guides.codepath.com/android/Implementing-a-Heterogenous-ListView" TargetMode="External"/><Relationship Id="rId9" Type="http://schemas.openxmlformats.org/officeDocument/2006/relationships/hyperlink" Target="https://guides.codepath.com/android/implementing-pull-to-refresh-guide" TargetMode="External"/><Relationship Id="rId5" Type="http://schemas.openxmlformats.org/officeDocument/2006/relationships/hyperlink" Target="http://guides.codepath.com/android/Heterogenous-Layouts-inside-RecyclerView" TargetMode="External"/><Relationship Id="rId6" Type="http://schemas.openxmlformats.org/officeDocument/2006/relationships/hyperlink" Target="https://guides.codepath.com/android/Streaming-Youtube-Videos-with-YouTubePlayerView" TargetMode="External"/><Relationship Id="rId7" Type="http://schemas.openxmlformats.org/officeDocument/2006/relationships/hyperlink" Target="http://guides.codepath.com/android/Reducing-View-Boilerplate-with-Butterknife" TargetMode="External"/><Relationship Id="rId8" Type="http://schemas.openxmlformats.org/officeDocument/2006/relationships/hyperlink" Target="https://guides.codepath.com/android/Displaying-Images-with-the-Picasso-Library#other-transformation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jp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0" Type="http://schemas.openxmlformats.org/officeDocument/2006/relationships/hyperlink" Target="https://www.amazon.com/OSOYOO-projects-Tutorial-Ethertnet-Internet/dp/B075Q5ZGZR/ref=sr_1_1_sspa?ie=UTF8&amp;qid=1510900026&amp;sr=8-1-spons&amp;keywords=android+things+kit&amp;psc=1" TargetMode="External"/><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github.com/androidthings/sample-button" TargetMode="External"/><Relationship Id="rId4" Type="http://schemas.openxmlformats.org/officeDocument/2006/relationships/hyperlink" Target="https://www.youtube.com/watch?v=Z-TDwr_Ba4o" TargetMode="External"/><Relationship Id="rId9" Type="http://schemas.openxmlformats.org/officeDocument/2006/relationships/image" Target="../media/image25.png"/><Relationship Id="rId5" Type="http://schemas.openxmlformats.org/officeDocument/2006/relationships/hyperlink" Target="https://github.com/androidthings/sample-tensorflow-imageclassifier" TargetMode="External"/><Relationship Id="rId6" Type="http://schemas.openxmlformats.org/officeDocument/2006/relationships/hyperlink" Target="https://github.com/androidthings/weatherstation" TargetMode="External"/><Relationship Id="rId7" Type="http://schemas.openxmlformats.org/officeDocument/2006/relationships/hyperlink" Target="https://github.com/androidthings/weatherstation" TargetMode="External"/><Relationship Id="rId8" Type="http://schemas.openxmlformats.org/officeDocument/2006/relationships/hyperlink" Target="https://www.youtube.com/watch?v=2bVDK-q_ATo"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github.com/square/kind-photo-bot" TargetMode="External"/><Relationship Id="rId4"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gif"/><Relationship Id="rId4" Type="http://schemas.openxmlformats.org/officeDocument/2006/relationships/hyperlink" Target="https://github.com/alexjlockwood/ShapeShifter" TargetMode="External"/><Relationship Id="rId5" Type="http://schemas.openxmlformats.org/officeDocument/2006/relationships/image" Target="../media/image15.gif"/><Relationship Id="rId6" Type="http://schemas.openxmlformats.org/officeDocument/2006/relationships/image" Target="../media/image18.gif"/><Relationship Id="rId7" Type="http://schemas.openxmlformats.org/officeDocument/2006/relationships/image" Target="../media/image19.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hyperlink" Target="https://www.youtube.com/watch?v=fanFGNPG7Dc&amp;feature=youtu.b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branch.io/" TargetMode="Externa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statista.com/statistics/266136/global-market-share-held-by-smartphone-operating-systems/" TargetMode="Externa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material.io/guidelines/material-design/introduction.html" TargetMode="External"/><Relationship Id="rId4" Type="http://schemas.openxmlformats.org/officeDocument/2006/relationships/hyperlink" Target="https://material.io/guidelines/material-design/introduction.html" TargetMode="External"/><Relationship Id="rId5" Type="http://schemas.openxmlformats.org/officeDocument/2006/relationships/image" Target="../media/image9.png"/><Relationship Id="rId6"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hyperlink" Target="https://github.com/tugcekeser/ZumeLearningHour"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7.png"/><Relationship Id="rId4" Type="http://schemas.openxmlformats.org/officeDocument/2006/relationships/image" Target="../media/image26.png"/><Relationship Id="rId5"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 name="Shape 55"/>
        <p:cNvGrpSpPr/>
        <p:nvPr/>
      </p:nvGrpSpPr>
      <p:grpSpPr>
        <a:xfrm>
          <a:off x="0" y="0"/>
          <a:ext cx="0" cy="0"/>
          <a:chOff x="0" y="0"/>
          <a:chExt cx="0" cy="0"/>
        </a:xfrm>
      </p:grpSpPr>
      <p:sp>
        <p:nvSpPr>
          <p:cNvPr id="56" name="Shape 56"/>
          <p:cNvSpPr txBox="1"/>
          <p:nvPr>
            <p:ph type="ctrTitle"/>
          </p:nvPr>
        </p:nvSpPr>
        <p:spPr>
          <a:xfrm>
            <a:off x="311700" y="595975"/>
            <a:ext cx="8520600" cy="1957800"/>
          </a:xfrm>
          <a:prstGeom prst="rect">
            <a:avLst/>
          </a:prstGeom>
        </p:spPr>
        <p:txBody>
          <a:bodyPr anchorCtr="0" anchor="b" bIns="91425" lIns="91425" rIns="91425" wrap="square" tIns="91425">
            <a:noAutofit/>
          </a:bodyPr>
          <a:lstStyle/>
          <a:p>
            <a:pPr lvl="0">
              <a:spcBef>
                <a:spcPts val="0"/>
              </a:spcBef>
              <a:buNone/>
            </a:pPr>
            <a:r>
              <a:rPr lang="en"/>
              <a:t>Android 101</a:t>
            </a:r>
          </a:p>
        </p:txBody>
      </p:sp>
      <p:sp>
        <p:nvSpPr>
          <p:cNvPr id="57" name="Shape 57"/>
          <p:cNvSpPr txBox="1"/>
          <p:nvPr>
            <p:ph idx="1" type="subTitle"/>
          </p:nvPr>
        </p:nvSpPr>
        <p:spPr>
          <a:xfrm>
            <a:off x="311700" y="3165823"/>
            <a:ext cx="8520600" cy="733500"/>
          </a:xfrm>
          <a:prstGeom prst="rect">
            <a:avLst/>
          </a:prstGeom>
        </p:spPr>
        <p:txBody>
          <a:bodyPr anchorCtr="0" anchor="t" bIns="91425" lIns="91425" rIns="91425" wrap="square" tIns="91425">
            <a:noAutofit/>
          </a:bodyPr>
          <a:lstStyle/>
          <a:p>
            <a:pPr lvl="0">
              <a:spcBef>
                <a:spcPts val="0"/>
              </a:spcBef>
              <a:buNone/>
            </a:pPr>
            <a:r>
              <a:rPr lang="en"/>
              <a:t>Rabia Tugce Keser</a:t>
            </a:r>
          </a:p>
          <a:p>
            <a:pPr lvl="0" rtl="0">
              <a:spcBef>
                <a:spcPts val="0"/>
              </a:spcBef>
              <a:buNone/>
            </a:pPr>
            <a:r>
              <a:rPr lang="en" sz="1200"/>
              <a:t>Software Engineer, Zume Pizza Inc</a:t>
            </a:r>
          </a:p>
        </p:txBody>
      </p:sp>
      <p:pic>
        <p:nvPicPr>
          <p:cNvPr descr="120625-android-dzyplastic-series-03b 2.jpg" id="58" name="Shape 58"/>
          <p:cNvPicPr preferRelativeResize="0"/>
          <p:nvPr/>
        </p:nvPicPr>
        <p:blipFill>
          <a:blip r:embed="rId3">
            <a:alphaModFix/>
          </a:blip>
          <a:stretch>
            <a:fillRect/>
          </a:stretch>
        </p:blipFill>
        <p:spPr>
          <a:xfrm>
            <a:off x="3240350" y="223074"/>
            <a:ext cx="2663301" cy="1345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Shape 118"/>
          <p:cNvSpPr txBox="1"/>
          <p:nvPr>
            <p:ph type="title"/>
          </p:nvPr>
        </p:nvSpPr>
        <p:spPr>
          <a:xfrm>
            <a:off x="311700" y="387975"/>
            <a:ext cx="8520600" cy="572700"/>
          </a:xfrm>
          <a:prstGeom prst="rect">
            <a:avLst/>
          </a:prstGeom>
        </p:spPr>
        <p:txBody>
          <a:bodyPr anchorCtr="0" anchor="t" bIns="91425" lIns="91425" rIns="91425" wrap="square" tIns="91425">
            <a:noAutofit/>
          </a:bodyPr>
          <a:lstStyle/>
          <a:p>
            <a:pPr indent="0" lvl="0" marL="1828800">
              <a:spcBef>
                <a:spcPts val="0"/>
              </a:spcBef>
              <a:buNone/>
            </a:pPr>
            <a:r>
              <a:rPr lang="en"/>
              <a:t>Activity Lifecycle</a:t>
            </a:r>
          </a:p>
        </p:txBody>
      </p:sp>
      <p:pic>
        <p:nvPicPr>
          <p:cNvPr id="119" name="Shape 119"/>
          <p:cNvPicPr preferRelativeResize="0"/>
          <p:nvPr/>
        </p:nvPicPr>
        <p:blipFill>
          <a:blip r:embed="rId3">
            <a:alphaModFix/>
          </a:blip>
          <a:stretch>
            <a:fillRect/>
          </a:stretch>
        </p:blipFill>
        <p:spPr>
          <a:xfrm>
            <a:off x="2747388" y="914700"/>
            <a:ext cx="2993676" cy="3852301"/>
          </a:xfrm>
          <a:prstGeom prst="rect">
            <a:avLst/>
          </a:prstGeom>
          <a:noFill/>
          <a:ln>
            <a:noFill/>
          </a:ln>
        </p:spPr>
      </p:pic>
      <p:sp>
        <p:nvSpPr>
          <p:cNvPr id="120" name="Shape 120"/>
          <p:cNvSpPr txBox="1"/>
          <p:nvPr/>
        </p:nvSpPr>
        <p:spPr>
          <a:xfrm>
            <a:off x="3204125" y="4848775"/>
            <a:ext cx="2177100" cy="213300"/>
          </a:xfrm>
          <a:prstGeom prst="rect">
            <a:avLst/>
          </a:prstGeom>
          <a:noFill/>
          <a:ln>
            <a:noFill/>
          </a:ln>
        </p:spPr>
        <p:txBody>
          <a:bodyPr anchorCtr="0" anchor="ctr" bIns="91425" lIns="91425" rIns="91425" wrap="square" tIns="91425">
            <a:noAutofit/>
          </a:bodyPr>
          <a:lstStyle/>
          <a:p>
            <a:pPr lvl="0" rtl="0">
              <a:spcBef>
                <a:spcPts val="0"/>
              </a:spcBef>
              <a:buNone/>
            </a:pPr>
            <a:r>
              <a:rPr lang="en" u="sng">
                <a:solidFill>
                  <a:schemeClr val="hlink"/>
                </a:solidFill>
                <a:hlinkClick r:id="rId4"/>
              </a:rPr>
              <a:t>Android Life Cycle </a:t>
            </a:r>
            <a:r>
              <a:rPr lang="en" u="sng">
                <a:solidFill>
                  <a:schemeClr val="hlink"/>
                </a:solidFill>
                <a:hlinkClick r:id="rId5"/>
              </a:rPr>
              <a:t>Video</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Shape 125"/>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MVC (Model View Controller)</a:t>
            </a:r>
          </a:p>
        </p:txBody>
      </p:sp>
      <p:sp>
        <p:nvSpPr>
          <p:cNvPr id="126" name="Shape 126"/>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lvl="0" rtl="0">
              <a:spcBef>
                <a:spcPts val="0"/>
              </a:spcBef>
              <a:spcAft>
                <a:spcPts val="1200"/>
              </a:spcAft>
              <a:buNone/>
            </a:pPr>
            <a:r>
              <a:t/>
            </a:r>
            <a:endParaRPr sz="1200">
              <a:solidFill>
                <a:srgbClr val="333333"/>
              </a:solidFill>
              <a:highlight>
                <a:srgbClr val="FFFFFF"/>
              </a:highlight>
              <a:latin typeface="Arial"/>
              <a:ea typeface="Arial"/>
              <a:cs typeface="Arial"/>
              <a:sym typeface="Arial"/>
            </a:endParaRPr>
          </a:p>
          <a:p>
            <a:pPr lvl="0">
              <a:spcBef>
                <a:spcPts val="0"/>
              </a:spcBef>
              <a:buNone/>
            </a:pPr>
            <a:r>
              <a:t/>
            </a:r>
            <a:endParaRPr/>
          </a:p>
        </p:txBody>
      </p:sp>
      <p:pic>
        <p:nvPicPr>
          <p:cNvPr id="127" name="Shape 127"/>
          <p:cNvPicPr preferRelativeResize="0"/>
          <p:nvPr/>
        </p:nvPicPr>
        <p:blipFill>
          <a:blip r:embed="rId3">
            <a:alphaModFix/>
          </a:blip>
          <a:stretch>
            <a:fillRect/>
          </a:stretch>
        </p:blipFill>
        <p:spPr>
          <a:xfrm>
            <a:off x="2829376" y="1458600"/>
            <a:ext cx="3394775" cy="2799925"/>
          </a:xfrm>
          <a:prstGeom prst="rect">
            <a:avLst/>
          </a:prstGeom>
          <a:noFill/>
          <a:ln>
            <a:noFill/>
          </a:ln>
        </p:spPr>
      </p:pic>
      <p:sp>
        <p:nvSpPr>
          <p:cNvPr id="128" name="Shape 128"/>
          <p:cNvSpPr txBox="1"/>
          <p:nvPr/>
        </p:nvSpPr>
        <p:spPr>
          <a:xfrm>
            <a:off x="2525000" y="4301825"/>
            <a:ext cx="4197900" cy="436500"/>
          </a:xfrm>
          <a:prstGeom prst="rect">
            <a:avLst/>
          </a:prstGeom>
          <a:noFill/>
          <a:ln>
            <a:noFill/>
          </a:ln>
        </p:spPr>
        <p:txBody>
          <a:bodyPr anchorCtr="0" anchor="t" bIns="91425" lIns="91425" rIns="91425" wrap="square" tIns="91425">
            <a:noAutofit/>
          </a:bodyPr>
          <a:lstStyle/>
          <a:p>
            <a:pPr lvl="0" algn="ctr">
              <a:spcBef>
                <a:spcPts val="0"/>
              </a:spcBef>
              <a:buNone/>
            </a:pPr>
            <a:r>
              <a:rPr lang="en" u="sng">
                <a:solidFill>
                  <a:schemeClr val="hlink"/>
                </a:solidFill>
                <a:hlinkClick r:id="rId4"/>
              </a:rPr>
              <a:t>Model-View-Controller</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Shape 133"/>
          <p:cNvSpPr txBox="1"/>
          <p:nvPr>
            <p:ph type="title"/>
          </p:nvPr>
        </p:nvSpPr>
        <p:spPr>
          <a:xfrm>
            <a:off x="311700" y="434650"/>
            <a:ext cx="8520600" cy="572700"/>
          </a:xfrm>
          <a:prstGeom prst="rect">
            <a:avLst/>
          </a:prstGeom>
        </p:spPr>
        <p:txBody>
          <a:bodyPr anchorCtr="0" anchor="t" bIns="91425" lIns="91425" rIns="91425" wrap="square" tIns="91425">
            <a:noAutofit/>
          </a:bodyPr>
          <a:lstStyle/>
          <a:p>
            <a:pPr lvl="0">
              <a:spcBef>
                <a:spcPts val="0"/>
              </a:spcBef>
              <a:buNone/>
            </a:pPr>
            <a:r>
              <a:rPr lang="en"/>
              <a:t>Layout Types </a:t>
            </a:r>
          </a:p>
        </p:txBody>
      </p:sp>
      <p:sp>
        <p:nvSpPr>
          <p:cNvPr id="134" name="Shape 134"/>
          <p:cNvSpPr txBox="1"/>
          <p:nvPr>
            <p:ph idx="1" type="body"/>
          </p:nvPr>
        </p:nvSpPr>
        <p:spPr>
          <a:xfrm>
            <a:off x="311700" y="1152475"/>
            <a:ext cx="3141600" cy="3416400"/>
          </a:xfrm>
          <a:prstGeom prst="rect">
            <a:avLst/>
          </a:prstGeom>
        </p:spPr>
        <p:txBody>
          <a:bodyPr anchorCtr="0" anchor="t" bIns="91425" lIns="91425" rIns="91425" wrap="square" tIns="91425">
            <a:noAutofit/>
          </a:bodyPr>
          <a:lstStyle/>
          <a:p>
            <a:pPr lvl="0">
              <a:spcBef>
                <a:spcPts val="0"/>
              </a:spcBef>
              <a:buNone/>
            </a:pPr>
            <a:r>
              <a:rPr b="1" lang="en" sz="1400">
                <a:solidFill>
                  <a:srgbClr val="000000"/>
                </a:solidFill>
              </a:rPr>
              <a:t>Relativelayout : </a:t>
            </a:r>
            <a:r>
              <a:rPr lang="en" sz="1400">
                <a:solidFill>
                  <a:srgbClr val="000000"/>
                </a:solidFill>
              </a:rPr>
              <a:t>RelativeLayout is a viewgroup that displays child views in relative positions</a:t>
            </a:r>
          </a:p>
          <a:p>
            <a:pPr lvl="0">
              <a:spcBef>
                <a:spcPts val="0"/>
              </a:spcBef>
              <a:buNone/>
            </a:pPr>
            <a:r>
              <a:rPr b="1" lang="en" sz="1400"/>
              <a:t>     </a:t>
            </a:r>
          </a:p>
          <a:p>
            <a:pPr lvl="0">
              <a:spcBef>
                <a:spcPts val="0"/>
              </a:spcBef>
              <a:buNone/>
            </a:pPr>
            <a:r>
              <a:t/>
            </a:r>
            <a:endParaRPr/>
          </a:p>
          <a:p>
            <a:pPr lvl="0">
              <a:spcBef>
                <a:spcPts val="0"/>
              </a:spcBef>
              <a:buNone/>
            </a:pPr>
            <a:r>
              <a:t/>
            </a:r>
            <a:endParaRPr/>
          </a:p>
          <a:p>
            <a:pPr lvl="0">
              <a:spcBef>
                <a:spcPts val="0"/>
              </a:spcBef>
              <a:buNone/>
            </a:pPr>
            <a:r>
              <a:rPr lang="en"/>
              <a:t> </a:t>
            </a:r>
          </a:p>
          <a:p>
            <a:pPr lvl="0">
              <a:spcBef>
                <a:spcPts val="0"/>
              </a:spcBef>
              <a:buNone/>
            </a:pPr>
            <a:r>
              <a:t/>
            </a:r>
            <a:endParaRPr/>
          </a:p>
        </p:txBody>
      </p:sp>
      <p:pic>
        <p:nvPicPr>
          <p:cNvPr id="135" name="Shape 135"/>
          <p:cNvPicPr preferRelativeResize="0"/>
          <p:nvPr/>
        </p:nvPicPr>
        <p:blipFill>
          <a:blip r:embed="rId3">
            <a:alphaModFix/>
          </a:blip>
          <a:stretch>
            <a:fillRect/>
          </a:stretch>
        </p:blipFill>
        <p:spPr>
          <a:xfrm>
            <a:off x="7199762" y="1126800"/>
            <a:ext cx="1499075" cy="2665075"/>
          </a:xfrm>
          <a:prstGeom prst="rect">
            <a:avLst/>
          </a:prstGeom>
          <a:noFill/>
          <a:ln>
            <a:noFill/>
          </a:ln>
        </p:spPr>
      </p:pic>
      <p:sp>
        <p:nvSpPr>
          <p:cNvPr id="136" name="Shape 136"/>
          <p:cNvSpPr txBox="1"/>
          <p:nvPr/>
        </p:nvSpPr>
        <p:spPr>
          <a:xfrm>
            <a:off x="3950975" y="1644375"/>
            <a:ext cx="2968800" cy="1989600"/>
          </a:xfrm>
          <a:prstGeom prst="rect">
            <a:avLst/>
          </a:prstGeom>
          <a:noFill/>
          <a:ln>
            <a:noFill/>
          </a:ln>
        </p:spPr>
        <p:txBody>
          <a:bodyPr anchorCtr="0" anchor="ctr" bIns="91425" lIns="91425" rIns="91425" wrap="square" tIns="91425">
            <a:noAutofit/>
          </a:bodyPr>
          <a:lstStyle/>
          <a:p>
            <a:pPr lvl="0" rtl="0">
              <a:lnSpc>
                <a:spcPct val="115000"/>
              </a:lnSpc>
              <a:spcBef>
                <a:spcPts val="0"/>
              </a:spcBef>
              <a:spcAft>
                <a:spcPts val="1600"/>
              </a:spcAft>
              <a:buNone/>
            </a:pPr>
            <a:r>
              <a:rPr b="1" lang="en">
                <a:solidFill>
                  <a:schemeClr val="dk2"/>
                </a:solidFill>
                <a:latin typeface="Proxima Nova"/>
                <a:ea typeface="Proxima Nova"/>
                <a:cs typeface="Proxima Nova"/>
                <a:sym typeface="Proxima Nova"/>
              </a:rPr>
              <a:t>                                                                                       </a:t>
            </a:r>
            <a:r>
              <a:rPr b="1" lang="en">
                <a:latin typeface="Proxima Nova"/>
                <a:ea typeface="Proxima Nova"/>
                <a:cs typeface="Proxima Nova"/>
                <a:sym typeface="Proxima Nova"/>
              </a:rPr>
              <a:t>Linearlayout: </a:t>
            </a:r>
            <a:r>
              <a:rPr lang="en">
                <a:latin typeface="Proxima Nova"/>
                <a:ea typeface="Proxima Nova"/>
                <a:cs typeface="Proxima Nova"/>
                <a:sym typeface="Proxima Nova"/>
              </a:rPr>
              <a:t>LinearLayout is a view group that   aligns all children in a single direction, vertically or horizontally. You can specify the layout direction with the  android:orientation attribute.</a:t>
            </a:r>
          </a:p>
        </p:txBody>
      </p:sp>
      <p:sp>
        <p:nvSpPr>
          <p:cNvPr id="137" name="Shape 137"/>
          <p:cNvSpPr txBox="1"/>
          <p:nvPr/>
        </p:nvSpPr>
        <p:spPr>
          <a:xfrm>
            <a:off x="3878375" y="3961325"/>
            <a:ext cx="4739100" cy="1102200"/>
          </a:xfrm>
          <a:prstGeom prst="rect">
            <a:avLst/>
          </a:prstGeom>
          <a:noFill/>
          <a:ln>
            <a:noFill/>
          </a:ln>
        </p:spPr>
        <p:txBody>
          <a:bodyPr anchorCtr="0" anchor="ctr" bIns="91425" lIns="91425" rIns="91425" wrap="square" tIns="91425">
            <a:noAutofit/>
          </a:bodyPr>
          <a:lstStyle/>
          <a:p>
            <a:pPr lvl="0" rtl="0">
              <a:spcBef>
                <a:spcPts val="0"/>
              </a:spcBef>
              <a:buNone/>
            </a:pPr>
            <a:r>
              <a:rPr lang="en" u="sng">
                <a:solidFill>
                  <a:schemeClr val="hlink"/>
                </a:solidFill>
                <a:hlinkClick r:id="rId4"/>
              </a:rPr>
              <a:t>https://www.tutorialspoint.com/android/android_user_interface_layouts.htm</a:t>
            </a:r>
            <a:r>
              <a:rPr lang="en"/>
              <a:t> </a:t>
            </a:r>
          </a:p>
        </p:txBody>
      </p:sp>
      <p:pic>
        <p:nvPicPr>
          <p:cNvPr id="138" name="Shape 138"/>
          <p:cNvPicPr preferRelativeResize="0"/>
          <p:nvPr/>
        </p:nvPicPr>
        <p:blipFill>
          <a:blip r:embed="rId5">
            <a:alphaModFix/>
          </a:blip>
          <a:stretch>
            <a:fillRect/>
          </a:stretch>
        </p:blipFill>
        <p:spPr>
          <a:xfrm>
            <a:off x="935200" y="2101700"/>
            <a:ext cx="1636550" cy="29003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Shape 143"/>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ListView - Adapter</a:t>
            </a:r>
          </a:p>
        </p:txBody>
      </p:sp>
      <p:sp>
        <p:nvSpPr>
          <p:cNvPr id="144" name="Shape 144"/>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p:txBody>
      </p:sp>
      <p:pic>
        <p:nvPicPr>
          <p:cNvPr id="145" name="Shape 145"/>
          <p:cNvPicPr preferRelativeResize="0"/>
          <p:nvPr/>
        </p:nvPicPr>
        <p:blipFill>
          <a:blip r:embed="rId3">
            <a:alphaModFix/>
          </a:blip>
          <a:stretch>
            <a:fillRect/>
          </a:stretch>
        </p:blipFill>
        <p:spPr>
          <a:xfrm>
            <a:off x="654738" y="1312526"/>
            <a:ext cx="7834524" cy="2716300"/>
          </a:xfrm>
          <a:prstGeom prst="rect">
            <a:avLst/>
          </a:prstGeom>
          <a:noFill/>
          <a:ln>
            <a:noFill/>
          </a:ln>
        </p:spPr>
      </p:pic>
      <p:sp>
        <p:nvSpPr>
          <p:cNvPr id="146" name="Shape 146"/>
          <p:cNvSpPr txBox="1"/>
          <p:nvPr/>
        </p:nvSpPr>
        <p:spPr>
          <a:xfrm>
            <a:off x="654750" y="3785050"/>
            <a:ext cx="7321200" cy="1226700"/>
          </a:xfrm>
          <a:prstGeom prst="rect">
            <a:avLst/>
          </a:prstGeom>
          <a:noFill/>
          <a:ln>
            <a:noFill/>
          </a:ln>
        </p:spPr>
        <p:txBody>
          <a:bodyPr anchorCtr="0" anchor="ctr" bIns="91425" lIns="91425" rIns="91425" wrap="square" tIns="91425">
            <a:noAutofit/>
          </a:bodyPr>
          <a:lstStyle/>
          <a:p>
            <a:pPr indent="-317500" lvl="0" marL="457200" rtl="0" algn="ctr">
              <a:spcBef>
                <a:spcPts val="0"/>
              </a:spcBef>
              <a:buSzPct val="100000"/>
              <a:buFont typeface="Proxima Nova"/>
              <a:buChar char="●"/>
            </a:pPr>
            <a:r>
              <a:rPr lang="en">
                <a:solidFill>
                  <a:srgbClr val="333333"/>
                </a:solidFill>
                <a:latin typeface="Proxima Nova"/>
                <a:ea typeface="Proxima Nova"/>
                <a:cs typeface="Proxima Nova"/>
                <a:sym typeface="Proxima Nova"/>
              </a:rPr>
              <a:t>ListView</a:t>
            </a:r>
            <a:r>
              <a:rPr lang="en">
                <a:solidFill>
                  <a:srgbClr val="333333"/>
                </a:solidFill>
                <a:highlight>
                  <a:srgbClr val="FFFFFF"/>
                </a:highlight>
                <a:latin typeface="Proxima Nova"/>
                <a:ea typeface="Proxima Nova"/>
                <a:cs typeface="Proxima Nova"/>
                <a:sym typeface="Proxima Nova"/>
              </a:rPr>
              <a:t> which has data populated using an </a:t>
            </a:r>
            <a:r>
              <a:rPr lang="en" u="sng">
                <a:solidFill>
                  <a:schemeClr val="hlink"/>
                </a:solidFill>
                <a:latin typeface="Proxima Nova"/>
                <a:ea typeface="Proxima Nova"/>
                <a:cs typeface="Proxima Nova"/>
                <a:sym typeface="Proxima Nova"/>
                <a:hlinkClick r:id="rId4"/>
              </a:rPr>
              <a:t>Adapter</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Shape 151"/>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Cont...</a:t>
            </a:r>
          </a:p>
        </p:txBody>
      </p:sp>
      <p:pic>
        <p:nvPicPr>
          <p:cNvPr id="152" name="Shape 152"/>
          <p:cNvPicPr preferRelativeResize="0"/>
          <p:nvPr/>
        </p:nvPicPr>
        <p:blipFill>
          <a:blip r:embed="rId3">
            <a:alphaModFix/>
          </a:blip>
          <a:stretch>
            <a:fillRect/>
          </a:stretch>
        </p:blipFill>
        <p:spPr>
          <a:xfrm>
            <a:off x="5751700" y="241140"/>
            <a:ext cx="2483375" cy="4639361"/>
          </a:xfrm>
          <a:prstGeom prst="rect">
            <a:avLst/>
          </a:prstGeom>
          <a:noFill/>
          <a:ln>
            <a:noFill/>
          </a:ln>
        </p:spPr>
      </p:pic>
      <p:pic>
        <p:nvPicPr>
          <p:cNvPr id="153" name="Shape 153"/>
          <p:cNvPicPr preferRelativeResize="0"/>
          <p:nvPr/>
        </p:nvPicPr>
        <p:blipFill>
          <a:blip r:embed="rId4">
            <a:alphaModFix/>
          </a:blip>
          <a:stretch>
            <a:fillRect/>
          </a:stretch>
        </p:blipFill>
        <p:spPr>
          <a:xfrm>
            <a:off x="3690525" y="1853075"/>
            <a:ext cx="1910250" cy="1583025"/>
          </a:xfrm>
          <a:prstGeom prst="rect">
            <a:avLst/>
          </a:prstGeom>
          <a:noFill/>
          <a:ln>
            <a:noFill/>
          </a:ln>
        </p:spPr>
      </p:pic>
      <p:pic>
        <p:nvPicPr>
          <p:cNvPr id="154" name="Shape 154"/>
          <p:cNvPicPr preferRelativeResize="0"/>
          <p:nvPr/>
        </p:nvPicPr>
        <p:blipFill>
          <a:blip r:embed="rId5">
            <a:alphaModFix/>
          </a:blip>
          <a:stretch>
            <a:fillRect/>
          </a:stretch>
        </p:blipFill>
        <p:spPr>
          <a:xfrm>
            <a:off x="835325" y="1995373"/>
            <a:ext cx="2483375" cy="1440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Shape 159"/>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Intent</a:t>
            </a:r>
          </a:p>
        </p:txBody>
      </p:sp>
      <p:sp>
        <p:nvSpPr>
          <p:cNvPr id="160" name="Shape 160"/>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lvl="0">
              <a:spcBef>
                <a:spcPts val="0"/>
              </a:spcBef>
              <a:buNone/>
            </a:pPr>
            <a:r>
              <a:rPr lang="en" sz="1400">
                <a:solidFill>
                  <a:srgbClr val="333333"/>
                </a:solidFill>
                <a:highlight>
                  <a:srgbClr val="FFFFFF"/>
                </a:highlight>
                <a:latin typeface="Arial"/>
                <a:ea typeface="Arial"/>
                <a:cs typeface="Arial"/>
                <a:sym typeface="Arial"/>
              </a:rPr>
              <a:t>An </a:t>
            </a:r>
            <a:r>
              <a:rPr lang="en" sz="1400" u="sng">
                <a:solidFill>
                  <a:schemeClr val="hlink"/>
                </a:solidFill>
                <a:highlight>
                  <a:srgbClr val="FFFFFF"/>
                </a:highlight>
                <a:latin typeface="Arial"/>
                <a:ea typeface="Arial"/>
                <a:cs typeface="Arial"/>
                <a:sym typeface="Arial"/>
                <a:hlinkClick r:id="rId3"/>
              </a:rPr>
              <a:t>intent </a:t>
            </a:r>
            <a:r>
              <a:rPr lang="en" sz="1400">
                <a:solidFill>
                  <a:srgbClr val="333333"/>
                </a:solidFill>
                <a:highlight>
                  <a:srgbClr val="FFFFFF"/>
                </a:highlight>
                <a:latin typeface="Arial"/>
                <a:ea typeface="Arial"/>
                <a:cs typeface="Arial"/>
                <a:sym typeface="Arial"/>
              </a:rPr>
              <a:t>is a message that can be thought of as a request that is given to either an activity within your own app, an external application, or a built-in Android service.</a:t>
            </a:r>
          </a:p>
          <a:p>
            <a:pPr lvl="0">
              <a:spcBef>
                <a:spcPts val="0"/>
              </a:spcBef>
              <a:buNone/>
            </a:pPr>
            <a:r>
              <a:rPr b="1" lang="en" sz="1400">
                <a:solidFill>
                  <a:srgbClr val="333333"/>
                </a:solidFill>
                <a:highlight>
                  <a:srgbClr val="FFFFFF"/>
                </a:highlight>
                <a:latin typeface="Arial"/>
                <a:ea typeface="Arial"/>
                <a:cs typeface="Arial"/>
                <a:sym typeface="Arial"/>
              </a:rPr>
              <a:t>Explicit Intent : </a:t>
            </a:r>
            <a:r>
              <a:rPr lang="en" sz="1400">
                <a:solidFill>
                  <a:srgbClr val="333333"/>
                </a:solidFill>
                <a:highlight>
                  <a:srgbClr val="FFFFFF"/>
                </a:highlight>
                <a:latin typeface="Arial"/>
                <a:ea typeface="Arial"/>
                <a:cs typeface="Arial"/>
                <a:sym typeface="Arial"/>
              </a:rPr>
              <a:t>An "explicit" intent is used to launch other activities within your application. </a:t>
            </a:r>
          </a:p>
          <a:p>
            <a:pPr lvl="0">
              <a:spcBef>
                <a:spcPts val="0"/>
              </a:spcBef>
              <a:buNone/>
            </a:pPr>
            <a:r>
              <a:rPr b="1" lang="en" sz="1400">
                <a:solidFill>
                  <a:srgbClr val="333333"/>
                </a:solidFill>
                <a:highlight>
                  <a:srgbClr val="FFFFFF"/>
                </a:highlight>
                <a:latin typeface="Arial"/>
                <a:ea typeface="Arial"/>
                <a:cs typeface="Arial"/>
                <a:sym typeface="Arial"/>
              </a:rPr>
              <a:t>Implicit Intent: </a:t>
            </a:r>
            <a:r>
              <a:rPr lang="en" sz="1400">
                <a:solidFill>
                  <a:srgbClr val="333333"/>
                </a:solidFill>
                <a:highlight>
                  <a:srgbClr val="FFFFFF"/>
                </a:highlight>
                <a:latin typeface="Arial"/>
                <a:ea typeface="Arial"/>
                <a:cs typeface="Arial"/>
                <a:sym typeface="Arial"/>
              </a:rPr>
              <a:t>This is in contrast to an explicit intent that targets a specific activity. For example, making a call, sending an email, launching a website</a:t>
            </a:r>
          </a:p>
        </p:txBody>
      </p:sp>
      <p:pic>
        <p:nvPicPr>
          <p:cNvPr id="161" name="Shape 161"/>
          <p:cNvPicPr preferRelativeResize="0"/>
          <p:nvPr/>
        </p:nvPicPr>
        <p:blipFill>
          <a:blip r:embed="rId4">
            <a:alphaModFix/>
          </a:blip>
          <a:stretch>
            <a:fillRect/>
          </a:stretch>
        </p:blipFill>
        <p:spPr>
          <a:xfrm>
            <a:off x="2615350" y="2976175"/>
            <a:ext cx="3865900" cy="1872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Shape 166"/>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Optional Assignment:</a:t>
            </a:r>
          </a:p>
        </p:txBody>
      </p:sp>
      <p:sp>
        <p:nvSpPr>
          <p:cNvPr id="167" name="Shape 167"/>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04800" lvl="0" marL="457200" rtl="0">
              <a:spcBef>
                <a:spcPts val="0"/>
              </a:spcBef>
              <a:spcAft>
                <a:spcPts val="0"/>
              </a:spcAft>
              <a:buSzPct val="100000"/>
              <a:buFont typeface="Arial"/>
            </a:pPr>
            <a:r>
              <a:rPr lang="en" sz="1200">
                <a:solidFill>
                  <a:srgbClr val="24292E"/>
                </a:solidFill>
                <a:highlight>
                  <a:srgbClr val="FFFFFF"/>
                </a:highlight>
                <a:latin typeface="Arial"/>
                <a:ea typeface="Arial"/>
                <a:cs typeface="Arial"/>
                <a:sym typeface="Arial"/>
              </a:rPr>
              <a:t>Used </a:t>
            </a:r>
            <a:r>
              <a:rPr lang="en" sz="1200" u="sng">
                <a:solidFill>
                  <a:schemeClr val="hlink"/>
                </a:solidFill>
                <a:highlight>
                  <a:srgbClr val="FFFFFF"/>
                </a:highlight>
                <a:latin typeface="Arial"/>
                <a:ea typeface="Arial"/>
                <a:cs typeface="Arial"/>
                <a:sym typeface="Arial"/>
                <a:hlinkClick r:id="rId3"/>
              </a:rPr>
              <a:t>RecyclerView</a:t>
            </a:r>
            <a:r>
              <a:rPr lang="en" sz="1200">
                <a:solidFill>
                  <a:srgbClr val="24292E"/>
                </a:solidFill>
                <a:highlight>
                  <a:srgbClr val="FFFFFF"/>
                </a:highlight>
                <a:latin typeface="Arial"/>
                <a:ea typeface="Arial"/>
                <a:cs typeface="Arial"/>
                <a:sym typeface="Arial"/>
              </a:rPr>
              <a:t> instead of ListView</a:t>
            </a:r>
          </a:p>
          <a:p>
            <a:pPr indent="-304800" lvl="0" marL="457200">
              <a:spcBef>
                <a:spcPts val="0"/>
              </a:spcBef>
              <a:spcAft>
                <a:spcPts val="0"/>
              </a:spcAft>
              <a:buSzPct val="100000"/>
              <a:buFont typeface="Arial"/>
            </a:pPr>
            <a:r>
              <a:rPr lang="en" sz="1200">
                <a:solidFill>
                  <a:srgbClr val="24292E"/>
                </a:solidFill>
                <a:highlight>
                  <a:srgbClr val="FFFFFF"/>
                </a:highlight>
                <a:latin typeface="Arial"/>
                <a:ea typeface="Arial"/>
                <a:cs typeface="Arial"/>
                <a:sym typeface="Arial"/>
              </a:rPr>
              <a:t>When viewing a popular movie (i.e. a movie voted for more than 5 stars) the video should show the full backdrop image as the layout. Uses </a:t>
            </a:r>
            <a:r>
              <a:rPr lang="en" sz="1200" u="sng">
                <a:solidFill>
                  <a:srgbClr val="0366D6"/>
                </a:solidFill>
                <a:highlight>
                  <a:srgbClr val="FFFFFF"/>
                </a:highlight>
                <a:latin typeface="Arial"/>
                <a:ea typeface="Arial"/>
                <a:cs typeface="Arial"/>
                <a:sym typeface="Arial"/>
                <a:hlinkClick r:id="rId4"/>
              </a:rPr>
              <a:t>Heterogenous ListViews</a:t>
            </a:r>
            <a:r>
              <a:rPr lang="en" sz="1200">
                <a:solidFill>
                  <a:srgbClr val="24292E"/>
                </a:solidFill>
                <a:highlight>
                  <a:srgbClr val="FFFFFF"/>
                </a:highlight>
                <a:latin typeface="Arial"/>
                <a:ea typeface="Arial"/>
                <a:cs typeface="Arial"/>
                <a:sym typeface="Arial"/>
              </a:rPr>
              <a:t> or </a:t>
            </a:r>
            <a:r>
              <a:rPr lang="en" sz="1200" u="sng">
                <a:solidFill>
                  <a:srgbClr val="0366D6"/>
                </a:solidFill>
                <a:highlight>
                  <a:srgbClr val="FFFFFF"/>
                </a:highlight>
                <a:latin typeface="Arial"/>
                <a:ea typeface="Arial"/>
                <a:cs typeface="Arial"/>
                <a:sym typeface="Arial"/>
                <a:hlinkClick r:id="rId5"/>
              </a:rPr>
              <a:t>Heterogenous RecyclerView</a:t>
            </a:r>
            <a:r>
              <a:rPr lang="en" sz="1200">
                <a:solidFill>
                  <a:srgbClr val="24292E"/>
                </a:solidFill>
                <a:highlight>
                  <a:srgbClr val="FFFFFF"/>
                </a:highlight>
                <a:latin typeface="Arial"/>
                <a:ea typeface="Arial"/>
                <a:cs typeface="Arial"/>
                <a:sym typeface="Arial"/>
              </a:rPr>
              <a:t> to show different layouts.</a:t>
            </a:r>
          </a:p>
          <a:p>
            <a:pPr indent="-304800" lvl="0" marL="457200" rtl="0">
              <a:spcBef>
                <a:spcPts val="0"/>
              </a:spcBef>
              <a:spcAft>
                <a:spcPts val="0"/>
              </a:spcAft>
              <a:buClr>
                <a:srgbClr val="24292E"/>
              </a:buClr>
              <a:buSzPct val="100000"/>
              <a:buFont typeface="Arial"/>
            </a:pPr>
            <a:r>
              <a:rPr lang="en" sz="1200">
                <a:solidFill>
                  <a:srgbClr val="24292E"/>
                </a:solidFill>
                <a:highlight>
                  <a:srgbClr val="FFFFFF"/>
                </a:highlight>
                <a:latin typeface="Arial"/>
                <a:ea typeface="Arial"/>
                <a:cs typeface="Arial"/>
                <a:sym typeface="Arial"/>
              </a:rPr>
              <a:t>Allow video trailers to be played in full-screen using the </a:t>
            </a:r>
            <a:r>
              <a:rPr lang="en" sz="1200" u="sng">
                <a:solidFill>
                  <a:schemeClr val="hlink"/>
                </a:solidFill>
                <a:highlight>
                  <a:srgbClr val="FFFFFF"/>
                </a:highlight>
                <a:latin typeface="Arial"/>
                <a:ea typeface="Arial"/>
                <a:cs typeface="Arial"/>
                <a:sym typeface="Arial"/>
                <a:hlinkClick r:id="rId6"/>
              </a:rPr>
              <a:t>YouTubePlayerView</a:t>
            </a:r>
            <a:r>
              <a:rPr lang="en" sz="1200">
                <a:solidFill>
                  <a:srgbClr val="24292E"/>
                </a:solidFill>
                <a:highlight>
                  <a:srgbClr val="FFFFFF"/>
                </a:highlight>
                <a:latin typeface="Arial"/>
                <a:ea typeface="Arial"/>
                <a:cs typeface="Arial"/>
                <a:sym typeface="Arial"/>
              </a:rPr>
              <a:t>.</a:t>
            </a:r>
          </a:p>
          <a:p>
            <a:pPr indent="-304800" lvl="0" marL="914400" rtl="0">
              <a:spcBef>
                <a:spcPts val="0"/>
              </a:spcBef>
              <a:spcAft>
                <a:spcPts val="0"/>
              </a:spcAft>
              <a:buClr>
                <a:srgbClr val="24292E"/>
              </a:buClr>
              <a:buSzPct val="100000"/>
              <a:buFont typeface="Arial"/>
              <a:buAutoNum type="arabicPeriod"/>
            </a:pPr>
            <a:r>
              <a:rPr lang="en" sz="1200">
                <a:solidFill>
                  <a:srgbClr val="24292E"/>
                </a:solidFill>
                <a:highlight>
                  <a:srgbClr val="FFFFFF"/>
                </a:highlight>
                <a:latin typeface="Arial"/>
                <a:ea typeface="Arial"/>
                <a:cs typeface="Arial"/>
                <a:sym typeface="Arial"/>
              </a:rPr>
              <a:t> Overlay a play icon for videos that can be played.</a:t>
            </a:r>
          </a:p>
          <a:p>
            <a:pPr indent="-304800" lvl="0" marL="914400" rtl="0">
              <a:spcBef>
                <a:spcPts val="0"/>
              </a:spcBef>
              <a:spcAft>
                <a:spcPts val="0"/>
              </a:spcAft>
              <a:buClr>
                <a:srgbClr val="24292E"/>
              </a:buClr>
              <a:buSzPct val="100000"/>
              <a:buFont typeface="Arial"/>
              <a:buAutoNum type="arabicPeriod"/>
            </a:pPr>
            <a:r>
              <a:rPr lang="en" sz="1200">
                <a:solidFill>
                  <a:srgbClr val="24292E"/>
                </a:solidFill>
                <a:highlight>
                  <a:srgbClr val="FFFFFF"/>
                </a:highlight>
                <a:latin typeface="Arial"/>
                <a:ea typeface="Arial"/>
                <a:cs typeface="Arial"/>
                <a:sym typeface="Arial"/>
              </a:rPr>
              <a:t> More popular movies should start a separate activity that plays the video immediately.</a:t>
            </a:r>
          </a:p>
          <a:p>
            <a:pPr indent="-304800" lvl="0" marL="914400" rtl="0">
              <a:spcBef>
                <a:spcPts val="0"/>
              </a:spcBef>
              <a:spcAft>
                <a:spcPts val="0"/>
              </a:spcAft>
              <a:buClr>
                <a:srgbClr val="24292E"/>
              </a:buClr>
              <a:buSzPct val="100000"/>
              <a:buFont typeface="Arial"/>
              <a:buAutoNum type="arabicPeriod"/>
            </a:pPr>
            <a:r>
              <a:rPr lang="en" sz="1200">
                <a:solidFill>
                  <a:srgbClr val="24292E"/>
                </a:solidFill>
                <a:highlight>
                  <a:srgbClr val="FFFFFF"/>
                </a:highlight>
                <a:latin typeface="Arial"/>
                <a:ea typeface="Arial"/>
                <a:cs typeface="Arial"/>
                <a:sym typeface="Arial"/>
              </a:rPr>
              <a:t> Less popular videos rely on the detail page should show ratings and a YouTube preview.</a:t>
            </a:r>
          </a:p>
          <a:p>
            <a:pPr indent="-304800" lvl="0" marL="457200">
              <a:spcBef>
                <a:spcPts val="0"/>
              </a:spcBef>
              <a:spcAft>
                <a:spcPts val="0"/>
              </a:spcAft>
              <a:buSzPct val="100000"/>
              <a:buFont typeface="Arial"/>
            </a:pPr>
            <a:r>
              <a:rPr lang="en" sz="1200">
                <a:solidFill>
                  <a:srgbClr val="24292E"/>
                </a:solidFill>
                <a:highlight>
                  <a:srgbClr val="FFFFFF"/>
                </a:highlight>
                <a:latin typeface="Arial"/>
                <a:ea typeface="Arial"/>
                <a:cs typeface="Arial"/>
                <a:sym typeface="Arial"/>
              </a:rPr>
              <a:t>Apply the popular </a:t>
            </a:r>
            <a:r>
              <a:rPr lang="en" sz="1200" u="sng">
                <a:solidFill>
                  <a:srgbClr val="0366D6"/>
                </a:solidFill>
                <a:highlight>
                  <a:srgbClr val="FFFFFF"/>
                </a:highlight>
                <a:latin typeface="Arial"/>
                <a:ea typeface="Arial"/>
                <a:cs typeface="Arial"/>
                <a:sym typeface="Arial"/>
                <a:hlinkClick r:id="rId7"/>
              </a:rPr>
              <a:t>Butterknife annotation library</a:t>
            </a:r>
            <a:r>
              <a:rPr lang="en" sz="1200">
                <a:solidFill>
                  <a:srgbClr val="24292E"/>
                </a:solidFill>
                <a:highlight>
                  <a:srgbClr val="FFFFFF"/>
                </a:highlight>
                <a:latin typeface="Arial"/>
                <a:ea typeface="Arial"/>
                <a:cs typeface="Arial"/>
                <a:sym typeface="Arial"/>
              </a:rPr>
              <a:t> to reduce boilerplate code.</a:t>
            </a:r>
          </a:p>
          <a:p>
            <a:pPr indent="-304800" lvl="0" marL="457200" rtl="0">
              <a:spcBef>
                <a:spcPts val="0"/>
              </a:spcBef>
              <a:spcAft>
                <a:spcPts val="0"/>
              </a:spcAft>
              <a:buSzPct val="100000"/>
              <a:buFont typeface="Arial"/>
            </a:pPr>
            <a:r>
              <a:rPr lang="en" sz="1200">
                <a:solidFill>
                  <a:srgbClr val="24292E"/>
                </a:solidFill>
                <a:highlight>
                  <a:srgbClr val="FFFFFF"/>
                </a:highlight>
                <a:latin typeface="Arial"/>
                <a:ea typeface="Arial"/>
                <a:cs typeface="Arial"/>
                <a:sym typeface="Arial"/>
              </a:rPr>
              <a:t>Apply rounded corners for the poster or background images using </a:t>
            </a:r>
            <a:r>
              <a:rPr lang="en" sz="1200" u="sng">
                <a:solidFill>
                  <a:srgbClr val="0366D6"/>
                </a:solidFill>
                <a:highlight>
                  <a:srgbClr val="FFFFFF"/>
                </a:highlight>
                <a:latin typeface="Arial"/>
                <a:ea typeface="Arial"/>
                <a:cs typeface="Arial"/>
                <a:sym typeface="Arial"/>
                <a:hlinkClick r:id="rId8"/>
              </a:rPr>
              <a:t>Picasso transformations</a:t>
            </a:r>
          </a:p>
          <a:p>
            <a:pPr indent="-304800" lvl="0" marL="457200" rtl="0">
              <a:spcBef>
                <a:spcPts val="0"/>
              </a:spcBef>
              <a:spcAft>
                <a:spcPts val="0"/>
              </a:spcAft>
              <a:buClr>
                <a:srgbClr val="24292E"/>
              </a:buClr>
              <a:buSzPct val="100000"/>
              <a:buFont typeface="Arial"/>
            </a:pPr>
            <a:r>
              <a:rPr lang="en" sz="1200">
                <a:solidFill>
                  <a:srgbClr val="24292E"/>
                </a:solidFill>
                <a:highlight>
                  <a:srgbClr val="FFFFFF"/>
                </a:highlight>
                <a:latin typeface="Arial"/>
                <a:ea typeface="Arial"/>
                <a:cs typeface="Arial"/>
                <a:sym typeface="Arial"/>
              </a:rPr>
              <a:t>User can </a:t>
            </a:r>
            <a:r>
              <a:rPr lang="en" sz="1200" u="sng">
                <a:solidFill>
                  <a:schemeClr val="hlink"/>
                </a:solidFill>
                <a:highlight>
                  <a:srgbClr val="FFFFFF"/>
                </a:highlight>
                <a:latin typeface="Arial"/>
                <a:ea typeface="Arial"/>
                <a:cs typeface="Arial"/>
                <a:sym typeface="Arial"/>
                <a:hlinkClick r:id="rId9"/>
              </a:rPr>
              <a:t>pull-to-refresh </a:t>
            </a:r>
            <a:r>
              <a:rPr lang="en" sz="1200">
                <a:solidFill>
                  <a:srgbClr val="24292E"/>
                </a:solidFill>
                <a:highlight>
                  <a:srgbClr val="FFFFFF"/>
                </a:highlight>
                <a:latin typeface="Arial"/>
                <a:ea typeface="Arial"/>
                <a:cs typeface="Arial"/>
                <a:sym typeface="Arial"/>
              </a:rPr>
              <a:t>popular stream to get the latest movies.</a:t>
            </a:r>
          </a:p>
          <a:p>
            <a:pPr indent="-304800" lvl="0" marL="457200" rtl="0">
              <a:spcBef>
                <a:spcPts val="0"/>
              </a:spcBef>
              <a:spcAft>
                <a:spcPts val="0"/>
              </a:spcAft>
              <a:buClr>
                <a:srgbClr val="24292E"/>
              </a:buClr>
              <a:buSzPct val="100000"/>
              <a:buFont typeface="Arial"/>
            </a:pPr>
            <a:r>
              <a:rPr lang="en" sz="1200">
                <a:solidFill>
                  <a:srgbClr val="24292E"/>
                </a:solidFill>
                <a:highlight>
                  <a:srgbClr val="FFFFFF"/>
                </a:highlight>
                <a:latin typeface="Arial"/>
                <a:ea typeface="Arial"/>
                <a:cs typeface="Arial"/>
                <a:sym typeface="Arial"/>
              </a:rPr>
              <a:t>Use Parcelable instead of Serializable using the popular </a:t>
            </a:r>
            <a:r>
              <a:rPr lang="en" sz="1200" u="sng">
                <a:solidFill>
                  <a:srgbClr val="0366D6"/>
                </a:solidFill>
                <a:highlight>
                  <a:srgbClr val="FFFFFF"/>
                </a:highlight>
                <a:latin typeface="Arial"/>
                <a:ea typeface="Arial"/>
                <a:cs typeface="Arial"/>
                <a:sym typeface="Arial"/>
                <a:hlinkClick r:id="rId10"/>
              </a:rPr>
              <a:t>Parceler library</a:t>
            </a:r>
            <a:r>
              <a:rPr lang="en" sz="1200">
                <a:solidFill>
                  <a:srgbClr val="24292E"/>
                </a:solidFill>
                <a:highlight>
                  <a:srgbClr val="FFFFFF"/>
                </a:highlight>
                <a:latin typeface="Arial"/>
                <a:ea typeface="Arial"/>
                <a:cs typeface="Arial"/>
                <a:sym typeface="Arial"/>
              </a:rPr>
              <a:t>.</a:t>
            </a:r>
          </a:p>
          <a:p>
            <a:pPr indent="-304800" lvl="0" marL="457200" rtl="0">
              <a:spcBef>
                <a:spcPts val="0"/>
              </a:spcBef>
              <a:spcAft>
                <a:spcPts val="0"/>
              </a:spcAft>
              <a:buClr>
                <a:srgbClr val="24292E"/>
              </a:buClr>
              <a:buSzPct val="100000"/>
              <a:buFont typeface="Arial"/>
            </a:pPr>
            <a:r>
              <a:rPr lang="en" sz="1200">
                <a:solidFill>
                  <a:srgbClr val="24292E"/>
                </a:solidFill>
                <a:highlight>
                  <a:srgbClr val="FFFFFF"/>
                </a:highlight>
                <a:latin typeface="Arial"/>
                <a:ea typeface="Arial"/>
                <a:cs typeface="Arial"/>
                <a:sym typeface="Arial"/>
              </a:rPr>
              <a:t>Replace Picasso with </a:t>
            </a:r>
            <a:r>
              <a:rPr lang="en" sz="1200" u="sng">
                <a:solidFill>
                  <a:srgbClr val="0366D6"/>
                </a:solidFill>
                <a:highlight>
                  <a:srgbClr val="FFFFFF"/>
                </a:highlight>
                <a:latin typeface="Arial"/>
                <a:ea typeface="Arial"/>
                <a:cs typeface="Arial"/>
                <a:sym typeface="Arial"/>
                <a:hlinkClick r:id="rId11"/>
              </a:rPr>
              <a:t>Glide</a:t>
            </a:r>
            <a:r>
              <a:rPr lang="en" sz="1200">
                <a:solidFill>
                  <a:srgbClr val="24292E"/>
                </a:solidFill>
                <a:highlight>
                  <a:srgbClr val="FFFFFF"/>
                </a:highlight>
                <a:latin typeface="Arial"/>
                <a:ea typeface="Arial"/>
                <a:cs typeface="Arial"/>
                <a:sym typeface="Arial"/>
              </a:rPr>
              <a:t> for more efficient image rendering.</a:t>
            </a:r>
          </a:p>
          <a:p>
            <a:pPr indent="-304800" lvl="0" marL="457200" rtl="0">
              <a:spcBef>
                <a:spcPts val="0"/>
              </a:spcBef>
              <a:spcAft>
                <a:spcPts val="0"/>
              </a:spcAft>
              <a:buClr>
                <a:srgbClr val="24292E"/>
              </a:buClr>
              <a:buSzPct val="100000"/>
              <a:buFont typeface="Arial"/>
            </a:pPr>
            <a:r>
              <a:rPr lang="en" sz="1200">
                <a:solidFill>
                  <a:srgbClr val="24292E"/>
                </a:solidFill>
                <a:latin typeface="Arial"/>
                <a:ea typeface="Arial"/>
                <a:cs typeface="Arial"/>
                <a:sym typeface="Arial"/>
              </a:rPr>
              <a:t>Leverages the popular </a:t>
            </a:r>
            <a:r>
              <a:rPr lang="en" sz="1200" u="sng">
                <a:solidFill>
                  <a:srgbClr val="0366D6"/>
                </a:solidFill>
                <a:latin typeface="Arial"/>
                <a:ea typeface="Arial"/>
                <a:cs typeface="Arial"/>
                <a:sym typeface="Arial"/>
                <a:hlinkClick r:id="rId12"/>
              </a:rPr>
              <a:t>GSON library</a:t>
            </a:r>
            <a:r>
              <a:rPr lang="en" sz="1200">
                <a:solidFill>
                  <a:srgbClr val="24292E"/>
                </a:solidFill>
                <a:latin typeface="Arial"/>
                <a:ea typeface="Arial"/>
                <a:cs typeface="Arial"/>
                <a:sym typeface="Arial"/>
              </a:rPr>
              <a:t> to streamline the parsing of JSON data.</a:t>
            </a:r>
          </a:p>
          <a:p>
            <a:pPr indent="-304800" lvl="0" marL="457200" rtl="0">
              <a:spcBef>
                <a:spcPts val="0"/>
              </a:spcBef>
              <a:spcAft>
                <a:spcPts val="1200"/>
              </a:spcAft>
              <a:buClr>
                <a:srgbClr val="24292E"/>
              </a:buClr>
              <a:buSzPct val="100000"/>
              <a:buFont typeface="Arial"/>
            </a:pPr>
            <a:r>
              <a:rPr lang="en" sz="1200">
                <a:solidFill>
                  <a:srgbClr val="24292E"/>
                </a:solidFill>
                <a:latin typeface="Arial"/>
                <a:ea typeface="Arial"/>
                <a:cs typeface="Arial"/>
                <a:sym typeface="Arial"/>
              </a:rPr>
              <a:t>Leverages the </a:t>
            </a:r>
            <a:r>
              <a:rPr lang="en" sz="1200" u="sng">
                <a:solidFill>
                  <a:srgbClr val="0366D6"/>
                </a:solidFill>
                <a:latin typeface="Arial"/>
                <a:ea typeface="Arial"/>
                <a:cs typeface="Arial"/>
                <a:sym typeface="Arial"/>
                <a:hlinkClick r:id="rId13"/>
              </a:rPr>
              <a:t>Retrofit networking library</a:t>
            </a:r>
            <a:r>
              <a:rPr lang="en" sz="1200">
                <a:solidFill>
                  <a:srgbClr val="24292E"/>
                </a:solidFill>
                <a:latin typeface="Arial"/>
                <a:ea typeface="Arial"/>
                <a:cs typeface="Arial"/>
                <a:sym typeface="Arial"/>
              </a:rPr>
              <a:t> to access the </a:t>
            </a:r>
            <a:r>
              <a:rPr lang="en" sz="1200">
                <a:solidFill>
                  <a:srgbClr val="24292E"/>
                </a:solidFill>
                <a:highlight>
                  <a:srgbClr val="FFFFFF"/>
                </a:highlight>
                <a:latin typeface="Arial"/>
                <a:ea typeface="Arial"/>
                <a:cs typeface="Arial"/>
                <a:sym typeface="Arial"/>
              </a:rPr>
              <a:t>Movie Database API.</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Shape 172"/>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457200" lvl="0" marL="1371600">
              <a:spcBef>
                <a:spcPts val="0"/>
              </a:spcBef>
              <a:buNone/>
            </a:pPr>
            <a:r>
              <a:rPr lang="en"/>
              <a:t>   DroidCon SF, 2017</a:t>
            </a:r>
          </a:p>
        </p:txBody>
      </p:sp>
      <p:pic>
        <p:nvPicPr>
          <p:cNvPr id="173" name="Shape 173"/>
          <p:cNvPicPr preferRelativeResize="0"/>
          <p:nvPr/>
        </p:nvPicPr>
        <p:blipFill>
          <a:blip r:embed="rId3">
            <a:alphaModFix/>
          </a:blip>
          <a:stretch>
            <a:fillRect/>
          </a:stretch>
        </p:blipFill>
        <p:spPr>
          <a:xfrm>
            <a:off x="2009270" y="1236263"/>
            <a:ext cx="5324449" cy="3248825"/>
          </a:xfrm>
          <a:prstGeom prst="rect">
            <a:avLst/>
          </a:prstGeom>
          <a:noFill/>
          <a:ln>
            <a:noFill/>
          </a:ln>
        </p:spPr>
      </p:pic>
      <p:pic>
        <p:nvPicPr>
          <p:cNvPr id="174" name="Shape 174"/>
          <p:cNvPicPr preferRelativeResize="0"/>
          <p:nvPr/>
        </p:nvPicPr>
        <p:blipFill>
          <a:blip r:embed="rId4">
            <a:alphaModFix/>
          </a:blip>
          <a:stretch>
            <a:fillRect/>
          </a:stretch>
        </p:blipFill>
        <p:spPr>
          <a:xfrm>
            <a:off x="6675150" y="445025"/>
            <a:ext cx="1317174" cy="2237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Shape 179"/>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Android Things</a:t>
            </a:r>
          </a:p>
        </p:txBody>
      </p:sp>
      <p:sp>
        <p:nvSpPr>
          <p:cNvPr id="180" name="Shape 180"/>
          <p:cNvSpPr txBox="1"/>
          <p:nvPr>
            <p:ph idx="1" type="body"/>
          </p:nvPr>
        </p:nvSpPr>
        <p:spPr>
          <a:xfrm>
            <a:off x="311700" y="1017725"/>
            <a:ext cx="5467500" cy="3416400"/>
          </a:xfrm>
          <a:prstGeom prst="rect">
            <a:avLst/>
          </a:prstGeom>
        </p:spPr>
        <p:txBody>
          <a:bodyPr anchorCtr="0" anchor="t" bIns="91425" lIns="91425" rIns="91425" wrap="square" tIns="91425">
            <a:noAutofit/>
          </a:bodyPr>
          <a:lstStyle/>
          <a:p>
            <a:pPr lvl="0" rtl="0">
              <a:spcBef>
                <a:spcPts val="0"/>
              </a:spcBef>
              <a:buNone/>
            </a:pPr>
            <a:r>
              <a:rPr lang="en" sz="1500">
                <a:solidFill>
                  <a:srgbClr val="000000"/>
                </a:solidFill>
                <a:highlight>
                  <a:srgbClr val="FFFFFF"/>
                </a:highlight>
                <a:latin typeface="Roboto"/>
                <a:ea typeface="Roboto"/>
                <a:cs typeface="Roboto"/>
                <a:sym typeface="Roboto"/>
              </a:rPr>
              <a:t>Android Things lets you build professional, mass-market products on a trusted platform, without previous knowledge of embedded system design.</a:t>
            </a:r>
          </a:p>
          <a:p>
            <a:pPr lvl="0" rtl="0">
              <a:spcBef>
                <a:spcPts val="0"/>
              </a:spcBef>
              <a:buNone/>
            </a:pPr>
            <a:r>
              <a:rPr b="1" lang="en">
                <a:solidFill>
                  <a:srgbClr val="000000"/>
                </a:solidFill>
              </a:rPr>
              <a:t>Sample Projects:</a:t>
            </a:r>
          </a:p>
          <a:p>
            <a:pPr indent="-342900" lvl="0" marL="457200" rtl="0">
              <a:spcBef>
                <a:spcPts val="0"/>
              </a:spcBef>
              <a:spcAft>
                <a:spcPts val="0"/>
              </a:spcAft>
              <a:buSzPct val="150000"/>
            </a:pPr>
            <a:r>
              <a:rPr lang="en" u="sng">
                <a:solidFill>
                  <a:schemeClr val="hlink"/>
                </a:solidFill>
                <a:hlinkClick r:id="rId3"/>
              </a:rPr>
              <a:t>Sample Button</a:t>
            </a:r>
            <a:r>
              <a:rPr lang="en"/>
              <a:t> </a:t>
            </a:r>
            <a:r>
              <a:rPr lang="en" sz="1200"/>
              <a:t>(</a:t>
            </a:r>
            <a:r>
              <a:rPr lang="en" sz="1200" u="sng">
                <a:solidFill>
                  <a:schemeClr val="hlink"/>
                </a:solidFill>
                <a:hlinkClick r:id="rId4"/>
              </a:rPr>
              <a:t>https://www.youtube.com/watch?v=Z-TDwr_Ba4o</a:t>
            </a:r>
            <a:r>
              <a:rPr lang="en" sz="1200"/>
              <a:t> )</a:t>
            </a:r>
          </a:p>
          <a:p>
            <a:pPr indent="-342900" lvl="0" marL="457200">
              <a:spcBef>
                <a:spcPts val="0"/>
              </a:spcBef>
              <a:spcAft>
                <a:spcPts val="0"/>
              </a:spcAft>
              <a:buSzPct val="100000"/>
            </a:pPr>
            <a:r>
              <a:rPr lang="en" u="sng">
                <a:solidFill>
                  <a:schemeClr val="hlink"/>
                </a:solidFill>
                <a:hlinkClick r:id="rId5"/>
              </a:rPr>
              <a:t>Tensor Flow Image Classifier </a:t>
            </a:r>
          </a:p>
          <a:p>
            <a:pPr indent="-342900" lvl="0" marL="457200">
              <a:spcBef>
                <a:spcPts val="0"/>
              </a:spcBef>
              <a:buSzPct val="150000"/>
            </a:pPr>
            <a:r>
              <a:rPr lang="en" u="sng">
                <a:solidFill>
                  <a:schemeClr val="hlink"/>
                </a:solidFill>
                <a:hlinkClick r:id="rId6"/>
              </a:rPr>
              <a:t>Weather</a:t>
            </a:r>
            <a:r>
              <a:rPr lang="en" u="sng">
                <a:solidFill>
                  <a:schemeClr val="hlink"/>
                </a:solidFill>
                <a:hlinkClick r:id="rId7"/>
              </a:rPr>
              <a:t> Station</a:t>
            </a:r>
            <a:r>
              <a:rPr lang="en"/>
              <a:t> </a:t>
            </a:r>
            <a:r>
              <a:rPr lang="en" sz="1200"/>
              <a:t>(</a:t>
            </a:r>
            <a:r>
              <a:rPr lang="en" sz="1200" u="sng">
                <a:solidFill>
                  <a:schemeClr val="hlink"/>
                </a:solidFill>
                <a:hlinkClick r:id="rId8"/>
              </a:rPr>
              <a:t>https://www.youtube.com/watch?v=2bVDK-q_ATo</a:t>
            </a:r>
            <a:r>
              <a:rPr lang="en" sz="1200"/>
              <a:t> )</a:t>
            </a:r>
          </a:p>
          <a:p>
            <a:pPr lvl="0">
              <a:spcBef>
                <a:spcPts val="0"/>
              </a:spcBef>
              <a:buNone/>
            </a:pPr>
            <a:r>
              <a:rPr lang="en"/>
              <a:t>									           </a:t>
            </a:r>
          </a:p>
          <a:p>
            <a:pPr lvl="0">
              <a:spcBef>
                <a:spcPts val="0"/>
              </a:spcBef>
              <a:buNone/>
            </a:pPr>
            <a:r>
              <a:rPr lang="en"/>
              <a:t>                                      						</a:t>
            </a:r>
          </a:p>
          <a:p>
            <a:pPr lvl="0">
              <a:spcBef>
                <a:spcPts val="0"/>
              </a:spcBef>
              <a:buNone/>
            </a:pPr>
            <a:r>
              <a:t/>
            </a:r>
            <a:endParaRPr/>
          </a:p>
          <a:p>
            <a:pPr lvl="0">
              <a:spcBef>
                <a:spcPts val="0"/>
              </a:spcBef>
              <a:buNone/>
            </a:pPr>
            <a:r>
              <a:t/>
            </a:r>
            <a:endParaRPr/>
          </a:p>
          <a:p>
            <a:pPr lvl="0">
              <a:spcBef>
                <a:spcPts val="0"/>
              </a:spcBef>
              <a:buNone/>
            </a:pPr>
            <a:r>
              <a:t/>
            </a:r>
            <a:endParaRPr/>
          </a:p>
        </p:txBody>
      </p:sp>
      <p:pic>
        <p:nvPicPr>
          <p:cNvPr id="181" name="Shape 181"/>
          <p:cNvPicPr preferRelativeResize="0"/>
          <p:nvPr/>
        </p:nvPicPr>
        <p:blipFill>
          <a:blip r:embed="rId9">
            <a:alphaModFix/>
          </a:blip>
          <a:stretch>
            <a:fillRect/>
          </a:stretch>
        </p:blipFill>
        <p:spPr>
          <a:xfrm>
            <a:off x="5847550" y="1931475"/>
            <a:ext cx="3101073" cy="2144926"/>
          </a:xfrm>
          <a:prstGeom prst="rect">
            <a:avLst/>
          </a:prstGeom>
          <a:noFill/>
          <a:ln>
            <a:noFill/>
          </a:ln>
        </p:spPr>
      </p:pic>
      <p:sp>
        <p:nvSpPr>
          <p:cNvPr id="182" name="Shape 182"/>
          <p:cNvSpPr txBox="1"/>
          <p:nvPr/>
        </p:nvSpPr>
        <p:spPr>
          <a:xfrm>
            <a:off x="6848250" y="3833175"/>
            <a:ext cx="1483200" cy="1191000"/>
          </a:xfrm>
          <a:prstGeom prst="rect">
            <a:avLst/>
          </a:prstGeom>
          <a:noFill/>
          <a:ln>
            <a:noFill/>
          </a:ln>
        </p:spPr>
        <p:txBody>
          <a:bodyPr anchorCtr="0" anchor="ctr" bIns="91425" lIns="91425" rIns="91425" wrap="square" tIns="91425">
            <a:noAutofit/>
          </a:bodyPr>
          <a:lstStyle/>
          <a:p>
            <a:pPr lvl="0" rtl="0">
              <a:lnSpc>
                <a:spcPct val="115000"/>
              </a:lnSpc>
              <a:spcBef>
                <a:spcPts val="0"/>
              </a:spcBef>
              <a:spcAft>
                <a:spcPts val="1600"/>
              </a:spcAft>
              <a:buNone/>
            </a:pPr>
            <a:r>
              <a:rPr lang="en" sz="1800" u="sng">
                <a:solidFill>
                  <a:schemeClr val="accent5"/>
                </a:solidFill>
                <a:latin typeface="Proxima Nova"/>
                <a:ea typeface="Proxima Nova"/>
                <a:cs typeface="Proxima Nova"/>
                <a:sym typeface="Proxima Nova"/>
                <a:hlinkClick r:id="rId10"/>
              </a:rPr>
              <a:t>Starter Kit</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Shape 187"/>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Square Libraries:</a:t>
            </a:r>
          </a:p>
        </p:txBody>
      </p:sp>
      <p:sp>
        <p:nvSpPr>
          <p:cNvPr id="188" name="Shape 188"/>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42900" lvl="0" marL="457200" rtl="0">
              <a:lnSpc>
                <a:spcPct val="144444"/>
              </a:lnSpc>
              <a:spcBef>
                <a:spcPts val="0"/>
              </a:spcBef>
              <a:spcAft>
                <a:spcPts val="0"/>
              </a:spcAft>
              <a:buSzPct val="100000"/>
              <a:buFont typeface="Arial"/>
            </a:pPr>
            <a:r>
              <a:rPr lang="en" u="sng">
                <a:solidFill>
                  <a:srgbClr val="0366D6"/>
                </a:solidFill>
                <a:highlight>
                  <a:srgbClr val="FAFBFC"/>
                </a:highlight>
                <a:latin typeface="Arial"/>
                <a:ea typeface="Arial"/>
                <a:cs typeface="Arial"/>
                <a:sym typeface="Arial"/>
                <a:hlinkClick r:id="rId3"/>
              </a:rPr>
              <a:t>Kind-photo-bot </a:t>
            </a:r>
          </a:p>
          <a:p>
            <a:pPr lvl="0">
              <a:spcBef>
                <a:spcPts val="0"/>
              </a:spcBef>
              <a:buNone/>
            </a:pPr>
            <a:r>
              <a:rPr lang="en"/>
              <a:t>       </a:t>
            </a:r>
            <a:r>
              <a:rPr lang="en">
                <a:solidFill>
                  <a:srgbClr val="000000"/>
                </a:solidFill>
              </a:rPr>
              <a:t>Snap activity / Printer Activity</a:t>
            </a:r>
          </a:p>
        </p:txBody>
      </p:sp>
      <p:pic>
        <p:nvPicPr>
          <p:cNvPr id="189" name="Shape 189"/>
          <p:cNvPicPr preferRelativeResize="0"/>
          <p:nvPr/>
        </p:nvPicPr>
        <p:blipFill>
          <a:blip r:embed="rId4">
            <a:alphaModFix/>
          </a:blip>
          <a:stretch>
            <a:fillRect/>
          </a:stretch>
        </p:blipFill>
        <p:spPr>
          <a:xfrm>
            <a:off x="4606701" y="686925"/>
            <a:ext cx="3094310" cy="4125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Shape 63"/>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Agenda</a:t>
            </a:r>
          </a:p>
        </p:txBody>
      </p:sp>
      <p:sp>
        <p:nvSpPr>
          <p:cNvPr id="64" name="Shape 64"/>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42900" lvl="0" marL="457200">
              <a:spcBef>
                <a:spcPts val="0"/>
              </a:spcBef>
              <a:spcAft>
                <a:spcPts val="0"/>
              </a:spcAft>
              <a:buClr>
                <a:srgbClr val="000000"/>
              </a:buClr>
              <a:buSzPct val="100000"/>
            </a:pPr>
            <a:r>
              <a:rPr lang="en">
                <a:solidFill>
                  <a:srgbClr val="000000"/>
                </a:solidFill>
              </a:rPr>
              <a:t>What is Android?</a:t>
            </a:r>
          </a:p>
          <a:p>
            <a:pPr indent="-342900" lvl="0" marL="457200">
              <a:spcBef>
                <a:spcPts val="0"/>
              </a:spcBef>
              <a:spcAft>
                <a:spcPts val="0"/>
              </a:spcAft>
              <a:buClr>
                <a:srgbClr val="000000"/>
              </a:buClr>
              <a:buSzPct val="100000"/>
            </a:pPr>
            <a:r>
              <a:rPr lang="en">
                <a:solidFill>
                  <a:srgbClr val="000000"/>
                </a:solidFill>
              </a:rPr>
              <a:t>Material Design</a:t>
            </a:r>
          </a:p>
          <a:p>
            <a:pPr indent="-342900" lvl="0" marL="457200">
              <a:spcBef>
                <a:spcPts val="0"/>
              </a:spcBef>
              <a:spcAft>
                <a:spcPts val="0"/>
              </a:spcAft>
              <a:buClr>
                <a:srgbClr val="000000"/>
              </a:buClr>
              <a:buSzPct val="100000"/>
            </a:pPr>
            <a:r>
              <a:rPr lang="en">
                <a:solidFill>
                  <a:srgbClr val="000000"/>
                </a:solidFill>
              </a:rPr>
              <a:t>Android Studio</a:t>
            </a:r>
          </a:p>
          <a:p>
            <a:pPr indent="-342900" lvl="0" marL="457200">
              <a:spcBef>
                <a:spcPts val="0"/>
              </a:spcBef>
              <a:spcAft>
                <a:spcPts val="0"/>
              </a:spcAft>
              <a:buClr>
                <a:srgbClr val="000000"/>
              </a:buClr>
              <a:buSzPct val="100000"/>
            </a:pPr>
            <a:r>
              <a:rPr lang="en">
                <a:solidFill>
                  <a:srgbClr val="000000"/>
                </a:solidFill>
              </a:rPr>
              <a:t>Sample App - Movie App </a:t>
            </a:r>
          </a:p>
          <a:p>
            <a:pPr indent="-342900" lvl="0" marL="457200">
              <a:spcBef>
                <a:spcPts val="0"/>
              </a:spcBef>
              <a:spcAft>
                <a:spcPts val="0"/>
              </a:spcAft>
              <a:buClr>
                <a:srgbClr val="000000"/>
              </a:buClr>
              <a:buSzPct val="100000"/>
            </a:pPr>
            <a:r>
              <a:rPr lang="en">
                <a:solidFill>
                  <a:srgbClr val="000000"/>
                </a:solidFill>
              </a:rPr>
              <a:t>Android Lifecycle</a:t>
            </a:r>
          </a:p>
          <a:p>
            <a:pPr indent="-342900" lvl="0" marL="457200" rtl="0">
              <a:spcBef>
                <a:spcPts val="0"/>
              </a:spcBef>
              <a:spcAft>
                <a:spcPts val="0"/>
              </a:spcAft>
              <a:buClr>
                <a:srgbClr val="000000"/>
              </a:buClr>
              <a:buSzPct val="100000"/>
            </a:pPr>
            <a:r>
              <a:rPr lang="en">
                <a:solidFill>
                  <a:srgbClr val="000000"/>
                </a:solidFill>
              </a:rPr>
              <a:t>MVC</a:t>
            </a:r>
          </a:p>
          <a:p>
            <a:pPr indent="-342900" lvl="0" marL="457200" rtl="0">
              <a:spcBef>
                <a:spcPts val="0"/>
              </a:spcBef>
              <a:spcAft>
                <a:spcPts val="0"/>
              </a:spcAft>
              <a:buClr>
                <a:srgbClr val="000000"/>
              </a:buClr>
              <a:buSzPct val="100000"/>
            </a:pPr>
            <a:r>
              <a:rPr lang="en">
                <a:solidFill>
                  <a:srgbClr val="000000"/>
                </a:solidFill>
              </a:rPr>
              <a:t>Layout Types</a:t>
            </a:r>
          </a:p>
          <a:p>
            <a:pPr indent="-342900" lvl="0" marL="457200" rtl="0">
              <a:spcBef>
                <a:spcPts val="0"/>
              </a:spcBef>
              <a:spcAft>
                <a:spcPts val="0"/>
              </a:spcAft>
              <a:buClr>
                <a:srgbClr val="000000"/>
              </a:buClr>
              <a:buSzPct val="100000"/>
            </a:pPr>
            <a:r>
              <a:rPr lang="en">
                <a:solidFill>
                  <a:srgbClr val="000000"/>
                </a:solidFill>
              </a:rPr>
              <a:t>Listview - Adapter</a:t>
            </a:r>
          </a:p>
          <a:p>
            <a:pPr indent="-342900" lvl="0" marL="457200" rtl="0">
              <a:spcBef>
                <a:spcPts val="0"/>
              </a:spcBef>
              <a:spcAft>
                <a:spcPts val="0"/>
              </a:spcAft>
              <a:buClr>
                <a:srgbClr val="000000"/>
              </a:buClr>
              <a:buSzPct val="100000"/>
            </a:pPr>
            <a:r>
              <a:rPr lang="en">
                <a:solidFill>
                  <a:srgbClr val="000000"/>
                </a:solidFill>
              </a:rPr>
              <a:t>Intent</a:t>
            </a:r>
          </a:p>
          <a:p>
            <a:pPr indent="-342900" lvl="0" marL="457200">
              <a:spcBef>
                <a:spcPts val="0"/>
              </a:spcBef>
              <a:buClr>
                <a:srgbClr val="000000"/>
              </a:buClr>
              <a:buSzPct val="100000"/>
            </a:pPr>
            <a:r>
              <a:rPr lang="en">
                <a:solidFill>
                  <a:srgbClr val="000000"/>
                </a:solidFill>
              </a:rPr>
              <a:t>Droidcon SF, 2017</a:t>
            </a:r>
          </a:p>
          <a:p>
            <a:pPr lvl="0">
              <a:spcBef>
                <a:spcPts val="0"/>
              </a:spcBef>
              <a:buNone/>
            </a:pPr>
            <a:r>
              <a:t/>
            </a:r>
            <a:endParaRPr/>
          </a:p>
          <a:p>
            <a:pPr lvl="0">
              <a:spcBef>
                <a:spcPts val="0"/>
              </a:spcBef>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Shape 194"/>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Shapeshifter </a:t>
            </a:r>
          </a:p>
        </p:txBody>
      </p:sp>
      <p:pic>
        <p:nvPicPr>
          <p:cNvPr id="195" name="Shape 195"/>
          <p:cNvPicPr preferRelativeResize="0"/>
          <p:nvPr/>
        </p:nvPicPr>
        <p:blipFill>
          <a:blip r:embed="rId3">
            <a:alphaModFix/>
          </a:blip>
          <a:stretch>
            <a:fillRect/>
          </a:stretch>
        </p:blipFill>
        <p:spPr>
          <a:xfrm>
            <a:off x="3834925" y="971075"/>
            <a:ext cx="4940399" cy="3949950"/>
          </a:xfrm>
          <a:prstGeom prst="rect">
            <a:avLst/>
          </a:prstGeom>
          <a:noFill/>
          <a:ln>
            <a:noFill/>
          </a:ln>
        </p:spPr>
      </p:pic>
      <p:sp>
        <p:nvSpPr>
          <p:cNvPr id="196" name="Shape 196"/>
          <p:cNvSpPr txBox="1"/>
          <p:nvPr/>
        </p:nvSpPr>
        <p:spPr>
          <a:xfrm>
            <a:off x="580175" y="1017725"/>
            <a:ext cx="2866500" cy="903000"/>
          </a:xfrm>
          <a:prstGeom prst="rect">
            <a:avLst/>
          </a:prstGeom>
          <a:noFill/>
          <a:ln>
            <a:noFill/>
          </a:ln>
        </p:spPr>
        <p:txBody>
          <a:bodyPr anchorCtr="0" anchor="ctr" bIns="91425" lIns="91425" rIns="91425" wrap="square" tIns="91425">
            <a:noAutofit/>
          </a:bodyPr>
          <a:lstStyle/>
          <a:p>
            <a:pPr indent="-317500" lvl="0" marL="457200" rtl="0">
              <a:spcBef>
                <a:spcPts val="0"/>
              </a:spcBef>
              <a:buSzPct val="100000"/>
              <a:buChar char="●"/>
            </a:pPr>
            <a:r>
              <a:rPr lang="en" u="sng">
                <a:solidFill>
                  <a:schemeClr val="hlink"/>
                </a:solidFill>
                <a:highlight>
                  <a:srgbClr val="FFFFFF"/>
                </a:highlight>
                <a:hlinkClick r:id="rId4"/>
              </a:rPr>
              <a:t>Shapeshifter </a:t>
            </a:r>
            <a:r>
              <a:rPr lang="en">
                <a:solidFill>
                  <a:srgbClr val="24292E"/>
                </a:solidFill>
                <a:highlight>
                  <a:srgbClr val="FFFFFF"/>
                </a:highlight>
              </a:rPr>
              <a:t> is a </a:t>
            </a:r>
            <a:r>
              <a:rPr lang="en">
                <a:solidFill>
                  <a:srgbClr val="24292E"/>
                </a:solidFill>
                <a:highlight>
                  <a:srgbClr val="FFFFFF"/>
                </a:highlight>
              </a:rPr>
              <a:t>SVG icon animation tool for Android, iOS, and the web </a:t>
            </a:r>
          </a:p>
        </p:txBody>
      </p:sp>
      <p:sp>
        <p:nvSpPr>
          <p:cNvPr id="197" name="Shape 197"/>
          <p:cNvSpPr txBox="1"/>
          <p:nvPr/>
        </p:nvSpPr>
        <p:spPr>
          <a:xfrm>
            <a:off x="3927000" y="4240500"/>
            <a:ext cx="4273500" cy="903000"/>
          </a:xfrm>
          <a:prstGeom prst="rect">
            <a:avLst/>
          </a:prstGeom>
          <a:noFill/>
          <a:ln>
            <a:noFill/>
          </a:ln>
        </p:spPr>
        <p:txBody>
          <a:bodyPr anchorCtr="0" anchor="ctr" bIns="91425" lIns="91425" rIns="91425" wrap="square" tIns="91425">
            <a:noAutofit/>
          </a:bodyPr>
          <a:lstStyle/>
          <a:p>
            <a:pPr lvl="0" rtl="0">
              <a:spcBef>
                <a:spcPts val="0"/>
              </a:spcBef>
              <a:buNone/>
            </a:pPr>
            <a:r>
              <a:rPr lang="en"/>
              <a:t>     </a:t>
            </a:r>
          </a:p>
        </p:txBody>
      </p:sp>
      <p:pic>
        <p:nvPicPr>
          <p:cNvPr id="198" name="Shape 198"/>
          <p:cNvPicPr preferRelativeResize="0"/>
          <p:nvPr/>
        </p:nvPicPr>
        <p:blipFill>
          <a:blip r:embed="rId5">
            <a:alphaModFix/>
          </a:blip>
          <a:stretch>
            <a:fillRect/>
          </a:stretch>
        </p:blipFill>
        <p:spPr>
          <a:xfrm>
            <a:off x="1127825" y="1976512"/>
            <a:ext cx="1736400" cy="1190474"/>
          </a:xfrm>
          <a:prstGeom prst="rect">
            <a:avLst/>
          </a:prstGeom>
          <a:noFill/>
          <a:ln>
            <a:noFill/>
          </a:ln>
        </p:spPr>
      </p:pic>
      <p:pic>
        <p:nvPicPr>
          <p:cNvPr id="199" name="Shape 199"/>
          <p:cNvPicPr preferRelativeResize="0"/>
          <p:nvPr/>
        </p:nvPicPr>
        <p:blipFill>
          <a:blip r:embed="rId6">
            <a:alphaModFix/>
          </a:blip>
          <a:stretch>
            <a:fillRect/>
          </a:stretch>
        </p:blipFill>
        <p:spPr>
          <a:xfrm>
            <a:off x="152400" y="3319386"/>
            <a:ext cx="1671715" cy="1671715"/>
          </a:xfrm>
          <a:prstGeom prst="rect">
            <a:avLst/>
          </a:prstGeom>
          <a:noFill/>
          <a:ln>
            <a:noFill/>
          </a:ln>
        </p:spPr>
      </p:pic>
      <p:pic>
        <p:nvPicPr>
          <p:cNvPr id="200" name="Shape 200"/>
          <p:cNvPicPr preferRelativeResize="0"/>
          <p:nvPr/>
        </p:nvPicPr>
        <p:blipFill>
          <a:blip r:embed="rId7">
            <a:alphaModFix/>
          </a:blip>
          <a:stretch>
            <a:fillRect/>
          </a:stretch>
        </p:blipFill>
        <p:spPr>
          <a:xfrm>
            <a:off x="1976515" y="3319386"/>
            <a:ext cx="1671715" cy="167171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Shape 205"/>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Instant app</a:t>
            </a:r>
          </a:p>
        </p:txBody>
      </p:sp>
      <p:sp>
        <p:nvSpPr>
          <p:cNvPr id="206" name="Shape 206"/>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04800" lvl="0" marL="457200" rtl="0">
              <a:spcBef>
                <a:spcPts val="0"/>
              </a:spcBef>
              <a:spcAft>
                <a:spcPts val="0"/>
              </a:spcAft>
              <a:buClr>
                <a:srgbClr val="000000"/>
              </a:buClr>
              <a:buSzPct val="100000"/>
              <a:buFont typeface="Roboto"/>
            </a:pPr>
            <a:r>
              <a:rPr lang="en" sz="1200">
                <a:solidFill>
                  <a:srgbClr val="000000"/>
                </a:solidFill>
                <a:highlight>
                  <a:srgbClr val="FFFFFF"/>
                </a:highlight>
                <a:latin typeface="Roboto"/>
                <a:ea typeface="Roboto"/>
                <a:cs typeface="Roboto"/>
                <a:sym typeface="Roboto"/>
              </a:rPr>
              <a:t>Users can get to your flagship Android experience from any URL—including search, social media, messaging, and other deep links—without needing to install your app first.</a:t>
            </a:r>
          </a:p>
          <a:p>
            <a:pPr indent="-304800" lvl="0" marL="457200">
              <a:spcBef>
                <a:spcPts val="0"/>
              </a:spcBef>
              <a:buClr>
                <a:srgbClr val="000000"/>
              </a:buClr>
              <a:buSzPct val="96000"/>
              <a:buFont typeface="Roboto"/>
            </a:pPr>
            <a:r>
              <a:rPr lang="en" sz="1250">
                <a:solidFill>
                  <a:srgbClr val="000000"/>
                </a:solidFill>
                <a:latin typeface="Arial"/>
                <a:ea typeface="Arial"/>
                <a:cs typeface="Arial"/>
                <a:sym typeface="Arial"/>
              </a:rPr>
              <a:t>When you request a certain feature from the instant app you are interested in, you will only receive the code that is necessary to run that specific feature. When you are done with the feature, the system will get rid of that code</a:t>
            </a:r>
          </a:p>
        </p:txBody>
      </p:sp>
      <p:pic>
        <p:nvPicPr>
          <p:cNvPr id="207" name="Shape 207"/>
          <p:cNvPicPr preferRelativeResize="0"/>
          <p:nvPr/>
        </p:nvPicPr>
        <p:blipFill>
          <a:blip r:embed="rId3">
            <a:alphaModFix/>
          </a:blip>
          <a:stretch>
            <a:fillRect/>
          </a:stretch>
        </p:blipFill>
        <p:spPr>
          <a:xfrm>
            <a:off x="2456900" y="2183375"/>
            <a:ext cx="4001999" cy="2385500"/>
          </a:xfrm>
          <a:prstGeom prst="rect">
            <a:avLst/>
          </a:prstGeom>
          <a:noFill/>
          <a:ln>
            <a:noFill/>
          </a:ln>
        </p:spPr>
      </p:pic>
      <p:sp>
        <p:nvSpPr>
          <p:cNvPr id="208" name="Shape 208"/>
          <p:cNvSpPr txBox="1"/>
          <p:nvPr/>
        </p:nvSpPr>
        <p:spPr>
          <a:xfrm>
            <a:off x="311700" y="4568875"/>
            <a:ext cx="7862400" cy="426600"/>
          </a:xfrm>
          <a:prstGeom prst="rect">
            <a:avLst/>
          </a:prstGeom>
          <a:noFill/>
          <a:ln>
            <a:noFill/>
          </a:ln>
        </p:spPr>
        <p:txBody>
          <a:bodyPr anchorCtr="0" anchor="ctr" bIns="91425" lIns="91425" rIns="91425" wrap="square" tIns="91425">
            <a:noAutofit/>
          </a:bodyPr>
          <a:lstStyle/>
          <a:p>
            <a:pPr lvl="0" rtl="0" algn="ctr">
              <a:spcBef>
                <a:spcPts val="0"/>
              </a:spcBef>
              <a:buNone/>
            </a:pPr>
            <a:r>
              <a:rPr lang="en" sz="1200" u="sng">
                <a:solidFill>
                  <a:schemeClr val="hlink"/>
                </a:solidFill>
                <a:hlinkClick r:id="rId4"/>
              </a:rPr>
              <a:t>https://www.youtube.com/watch?v=fanFGNPG7Dc&amp;feature=youtu.be</a:t>
            </a:r>
            <a:r>
              <a:rPr lang="en" sz="1200"/>
              <a:t> </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Shape 213"/>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Jet - One of the first </a:t>
            </a:r>
          </a:p>
          <a:p>
            <a:pPr lvl="0">
              <a:spcBef>
                <a:spcPts val="0"/>
              </a:spcBef>
              <a:buNone/>
            </a:pPr>
            <a:r>
              <a:rPr lang="en"/>
              <a:t>Instant apps</a:t>
            </a:r>
          </a:p>
        </p:txBody>
      </p:sp>
      <p:sp>
        <p:nvSpPr>
          <p:cNvPr id="214" name="Shape 214"/>
          <p:cNvSpPr txBox="1"/>
          <p:nvPr>
            <p:ph idx="1" type="body"/>
          </p:nvPr>
        </p:nvSpPr>
        <p:spPr>
          <a:xfrm>
            <a:off x="311700" y="1718050"/>
            <a:ext cx="5269200" cy="2850900"/>
          </a:xfrm>
          <a:prstGeom prst="rect">
            <a:avLst/>
          </a:prstGeom>
        </p:spPr>
        <p:txBody>
          <a:bodyPr anchorCtr="0" anchor="t" bIns="91425" lIns="91425" rIns="91425" wrap="square" tIns="91425">
            <a:noAutofit/>
          </a:bodyPr>
          <a:lstStyle/>
          <a:p>
            <a:pPr indent="-342900" lvl="0" marL="457200">
              <a:spcBef>
                <a:spcPts val="0"/>
              </a:spcBef>
              <a:spcAft>
                <a:spcPts val="0"/>
              </a:spcAft>
              <a:buClr>
                <a:srgbClr val="000000"/>
              </a:buClr>
              <a:buSzPct val="100000"/>
            </a:pPr>
            <a:r>
              <a:rPr lang="en">
                <a:solidFill>
                  <a:srgbClr val="000000"/>
                </a:solidFill>
              </a:rPr>
              <a:t>Size Reduction </a:t>
            </a:r>
          </a:p>
          <a:p>
            <a:pPr indent="-342900" lvl="0" marL="457200">
              <a:spcBef>
                <a:spcPts val="0"/>
              </a:spcBef>
              <a:spcAft>
                <a:spcPts val="0"/>
              </a:spcAft>
              <a:buClr>
                <a:srgbClr val="000000"/>
              </a:buClr>
              <a:buSzPct val="100000"/>
            </a:pPr>
            <a:r>
              <a:rPr lang="en">
                <a:solidFill>
                  <a:srgbClr val="000000"/>
                </a:solidFill>
              </a:rPr>
              <a:t>Modularization - Each module is max 4MB</a:t>
            </a:r>
          </a:p>
          <a:p>
            <a:pPr indent="-342900" lvl="0" marL="457200">
              <a:spcBef>
                <a:spcPts val="0"/>
              </a:spcBef>
              <a:spcAft>
                <a:spcPts val="0"/>
              </a:spcAft>
              <a:buClr>
                <a:srgbClr val="000000"/>
              </a:buClr>
              <a:buSzPct val="100000"/>
            </a:pPr>
            <a:r>
              <a:rPr lang="en">
                <a:solidFill>
                  <a:srgbClr val="000000"/>
                </a:solidFill>
              </a:rPr>
              <a:t>Code </a:t>
            </a:r>
            <a:r>
              <a:rPr lang="en">
                <a:solidFill>
                  <a:srgbClr val="000000"/>
                </a:solidFill>
              </a:rPr>
              <a:t>cleanup</a:t>
            </a:r>
          </a:p>
          <a:p>
            <a:pPr indent="-342900" lvl="0" marL="457200" rtl="0">
              <a:spcBef>
                <a:spcPts val="0"/>
              </a:spcBef>
              <a:spcAft>
                <a:spcPts val="0"/>
              </a:spcAft>
              <a:buClr>
                <a:srgbClr val="000000"/>
              </a:buClr>
              <a:buSzPct val="100000"/>
            </a:pPr>
            <a:r>
              <a:rPr lang="en">
                <a:solidFill>
                  <a:srgbClr val="000000"/>
                </a:solidFill>
              </a:rPr>
              <a:t>New Features (Smart Lock, Google Payments)</a:t>
            </a:r>
          </a:p>
          <a:p>
            <a:pPr indent="-342900" lvl="0" marL="457200">
              <a:spcBef>
                <a:spcPts val="0"/>
              </a:spcBef>
              <a:spcAft>
                <a:spcPts val="0"/>
              </a:spcAft>
              <a:buClr>
                <a:srgbClr val="000000"/>
              </a:buClr>
              <a:buSzPct val="100000"/>
            </a:pPr>
            <a:r>
              <a:rPr lang="en">
                <a:solidFill>
                  <a:srgbClr val="000000"/>
                </a:solidFill>
              </a:rPr>
              <a:t>Conversion Rate +27%</a:t>
            </a:r>
          </a:p>
          <a:p>
            <a:pPr indent="-342900" lvl="0" marL="457200">
              <a:spcBef>
                <a:spcPts val="0"/>
              </a:spcBef>
              <a:buClr>
                <a:srgbClr val="000000"/>
              </a:buClr>
              <a:buSzPct val="100000"/>
            </a:pPr>
            <a:r>
              <a:rPr lang="en">
                <a:solidFill>
                  <a:srgbClr val="000000"/>
                </a:solidFill>
              </a:rPr>
              <a:t>Cart Size +7%</a:t>
            </a:r>
          </a:p>
        </p:txBody>
      </p:sp>
      <p:pic>
        <p:nvPicPr>
          <p:cNvPr id="215" name="Shape 215"/>
          <p:cNvPicPr preferRelativeResize="0"/>
          <p:nvPr/>
        </p:nvPicPr>
        <p:blipFill>
          <a:blip r:embed="rId3">
            <a:alphaModFix/>
          </a:blip>
          <a:stretch>
            <a:fillRect/>
          </a:stretch>
        </p:blipFill>
        <p:spPr>
          <a:xfrm>
            <a:off x="5645050" y="256100"/>
            <a:ext cx="3276050" cy="4582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Shape 220"/>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Branch</a:t>
            </a:r>
          </a:p>
        </p:txBody>
      </p:sp>
      <p:sp>
        <p:nvSpPr>
          <p:cNvPr id="221" name="Shape 221"/>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14325" lvl="0" marL="457200">
              <a:spcBef>
                <a:spcPts val="0"/>
              </a:spcBef>
              <a:buClr>
                <a:srgbClr val="000000"/>
              </a:buClr>
              <a:buSzPct val="100000"/>
              <a:buFont typeface="Arial"/>
            </a:pPr>
            <a:r>
              <a:rPr lang="en" sz="1350" u="sng">
                <a:solidFill>
                  <a:schemeClr val="hlink"/>
                </a:solidFill>
                <a:latin typeface="Arial"/>
                <a:ea typeface="Arial"/>
                <a:cs typeface="Arial"/>
                <a:sym typeface="Arial"/>
                <a:hlinkClick r:id="rId3"/>
              </a:rPr>
              <a:t>Branch</a:t>
            </a:r>
            <a:r>
              <a:rPr lang="en" sz="1350">
                <a:solidFill>
                  <a:srgbClr val="000000"/>
                </a:solidFill>
                <a:latin typeface="Arial"/>
                <a:ea typeface="Arial"/>
                <a:cs typeface="Arial"/>
                <a:sym typeface="Arial"/>
              </a:rPr>
              <a:t> increases mobile conversion, retention, and engagement through deep linking, user routing, and personalized app experiences.</a:t>
            </a:r>
          </a:p>
        </p:txBody>
      </p:sp>
      <p:pic>
        <p:nvPicPr>
          <p:cNvPr id="222" name="Shape 222"/>
          <p:cNvPicPr preferRelativeResize="0"/>
          <p:nvPr/>
        </p:nvPicPr>
        <p:blipFill>
          <a:blip r:embed="rId4">
            <a:alphaModFix/>
          </a:blip>
          <a:stretch>
            <a:fillRect/>
          </a:stretch>
        </p:blipFill>
        <p:spPr>
          <a:xfrm>
            <a:off x="2662325" y="1718275"/>
            <a:ext cx="3409576" cy="33490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pic>
        <p:nvPicPr>
          <p:cNvPr id="227" name="Shape 227"/>
          <p:cNvPicPr preferRelativeResize="0"/>
          <p:nvPr/>
        </p:nvPicPr>
        <p:blipFill>
          <a:blip r:embed="rId3">
            <a:alphaModFix/>
          </a:blip>
          <a:stretch>
            <a:fillRect/>
          </a:stretch>
        </p:blipFill>
        <p:spPr>
          <a:xfrm>
            <a:off x="2652875" y="1019350"/>
            <a:ext cx="4135425" cy="3104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Shape 69"/>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What is Android?</a:t>
            </a:r>
          </a:p>
        </p:txBody>
      </p:sp>
      <p:sp>
        <p:nvSpPr>
          <p:cNvPr id="70" name="Shape 70"/>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42900" lvl="0" marL="457200" rtl="0">
              <a:spcBef>
                <a:spcPts val="0"/>
              </a:spcBef>
              <a:spcAft>
                <a:spcPts val="0"/>
              </a:spcAft>
              <a:buClr>
                <a:srgbClr val="000000"/>
              </a:buClr>
              <a:buSzPct val="100000"/>
            </a:pPr>
            <a:r>
              <a:rPr lang="en">
                <a:solidFill>
                  <a:srgbClr val="000000"/>
                </a:solidFill>
              </a:rPr>
              <a:t>It is an open-source operating system that is used primarily on mobile devices, such as cell phones and tablets. </a:t>
            </a:r>
          </a:p>
          <a:p>
            <a:pPr indent="-342900" lvl="0" marL="457200" rtl="0">
              <a:spcBef>
                <a:spcPts val="0"/>
              </a:spcBef>
              <a:spcAft>
                <a:spcPts val="0"/>
              </a:spcAft>
              <a:buClr>
                <a:srgbClr val="000000"/>
              </a:buClr>
              <a:buSzPct val="100000"/>
            </a:pPr>
            <a:r>
              <a:rPr lang="en">
                <a:solidFill>
                  <a:srgbClr val="000000"/>
                </a:solidFill>
              </a:rPr>
              <a:t>It is a Linux kernel-based system that’s been equipped with rich components that allows developers to create and run apps that can perform both basic and advanced functions.</a:t>
            </a:r>
          </a:p>
          <a:p>
            <a:pPr indent="-342900" lvl="0" marL="457200" rtl="0">
              <a:spcBef>
                <a:spcPts val="0"/>
              </a:spcBef>
              <a:buClr>
                <a:srgbClr val="000000"/>
              </a:buClr>
              <a:buSzPct val="100000"/>
            </a:pPr>
            <a:r>
              <a:rPr lang="en">
                <a:solidFill>
                  <a:srgbClr val="000000"/>
                </a:solidFill>
              </a:rPr>
              <a:t>Android mobile applications can be developed in Java, C++ , Kotlin, Corona, HTML5, React Native  etc..</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Shape 75"/>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sz="2400"/>
              <a:t>More than 2 Billion Monthly Active Android Devices!</a:t>
            </a:r>
          </a:p>
        </p:txBody>
      </p:sp>
      <p:sp>
        <p:nvSpPr>
          <p:cNvPr id="76" name="Shape 76"/>
          <p:cNvSpPr txBox="1"/>
          <p:nvPr>
            <p:ph idx="1" type="body"/>
          </p:nvPr>
        </p:nvSpPr>
        <p:spPr>
          <a:xfrm>
            <a:off x="311700" y="1347050"/>
            <a:ext cx="8520600" cy="3416400"/>
          </a:xfrm>
          <a:prstGeom prst="rect">
            <a:avLst/>
          </a:prstGeom>
        </p:spPr>
        <p:txBody>
          <a:bodyPr anchorCtr="0" anchor="t" bIns="91425" lIns="91425" rIns="91425" wrap="square" tIns="91425">
            <a:noAutofit/>
          </a:bodyPr>
          <a:lstStyle/>
          <a:p>
            <a:pPr indent="-317500" lvl="0" marL="457200" rtl="0">
              <a:spcBef>
                <a:spcPts val="0"/>
              </a:spcBef>
              <a:spcAft>
                <a:spcPts val="0"/>
              </a:spcAft>
              <a:buClr>
                <a:srgbClr val="000000"/>
              </a:buClr>
              <a:buSzPct val="100000"/>
            </a:pPr>
            <a:r>
              <a:rPr lang="en" sz="1400">
                <a:solidFill>
                  <a:srgbClr val="000000"/>
                </a:solidFill>
                <a:highlight>
                  <a:srgbClr val="FFFFFF"/>
                </a:highlight>
              </a:rPr>
              <a:t>Google Says There Are Now More Than 2 Billion Monthly Active Android Devices</a:t>
            </a:r>
          </a:p>
          <a:p>
            <a:pPr indent="-317500" lvl="0" marL="457200" rtl="0">
              <a:spcBef>
                <a:spcPts val="0"/>
              </a:spcBef>
              <a:buClr>
                <a:srgbClr val="000000"/>
              </a:buClr>
              <a:buSzPct val="100000"/>
            </a:pPr>
            <a:r>
              <a:rPr lang="en" sz="1400">
                <a:solidFill>
                  <a:srgbClr val="000000"/>
                </a:solidFill>
              </a:rPr>
              <a:t>Global mobile OS market share in sales to end users from 1st quarter 2009 to 1st quarter 2017 </a:t>
            </a:r>
          </a:p>
          <a:p>
            <a:pPr lvl="0" rtl="0">
              <a:spcBef>
                <a:spcPts val="0"/>
              </a:spcBef>
              <a:buNone/>
            </a:pPr>
            <a:r>
              <a:t/>
            </a:r>
            <a:endParaRPr/>
          </a:p>
          <a:p>
            <a:pPr lvl="0">
              <a:spcBef>
                <a:spcPts val="0"/>
              </a:spcBef>
              <a:buNone/>
            </a:pPr>
            <a:r>
              <a:t/>
            </a:r>
            <a:endParaRPr/>
          </a:p>
        </p:txBody>
      </p:sp>
      <p:sp>
        <p:nvSpPr>
          <p:cNvPr id="77" name="Shape 77"/>
          <p:cNvSpPr txBox="1"/>
          <p:nvPr/>
        </p:nvSpPr>
        <p:spPr>
          <a:xfrm>
            <a:off x="1623725" y="4703625"/>
            <a:ext cx="6369000" cy="240900"/>
          </a:xfrm>
          <a:prstGeom prst="rect">
            <a:avLst/>
          </a:prstGeom>
          <a:noFill/>
          <a:ln>
            <a:noFill/>
          </a:ln>
        </p:spPr>
        <p:txBody>
          <a:bodyPr anchorCtr="0" anchor="ctr" bIns="91425" lIns="91425" rIns="91425" wrap="square" tIns="91425">
            <a:noAutofit/>
          </a:bodyPr>
          <a:lstStyle/>
          <a:p>
            <a:pPr lvl="0" rtl="0">
              <a:spcBef>
                <a:spcPts val="0"/>
              </a:spcBef>
              <a:buNone/>
            </a:pPr>
            <a:r>
              <a:rPr lang="en" sz="1000"/>
              <a:t>**</a:t>
            </a:r>
            <a:r>
              <a:rPr lang="en" sz="1000" u="sng">
                <a:solidFill>
                  <a:schemeClr val="hlink"/>
                </a:solidFill>
                <a:hlinkClick r:id="rId3"/>
              </a:rPr>
              <a:t>https://www.statista.com/statistics/266136/global-market-share-held-by-smartphone-operating-systems/</a:t>
            </a:r>
            <a:r>
              <a:rPr lang="en" sz="1000"/>
              <a:t> </a:t>
            </a:r>
          </a:p>
        </p:txBody>
      </p:sp>
      <p:pic>
        <p:nvPicPr>
          <p:cNvPr descr="Screen Shot 2017-11-12 at 12.31.32 PM.png" id="78" name="Shape 78"/>
          <p:cNvPicPr preferRelativeResize="0"/>
          <p:nvPr/>
        </p:nvPicPr>
        <p:blipFill>
          <a:blip r:embed="rId4">
            <a:alphaModFix/>
          </a:blip>
          <a:stretch>
            <a:fillRect/>
          </a:stretch>
        </p:blipFill>
        <p:spPr>
          <a:xfrm>
            <a:off x="1928150" y="1976175"/>
            <a:ext cx="5136151" cy="2787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Shape 83"/>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Material Design</a:t>
            </a:r>
          </a:p>
        </p:txBody>
      </p:sp>
      <p:sp>
        <p:nvSpPr>
          <p:cNvPr id="84" name="Shape 84"/>
          <p:cNvSpPr txBox="1"/>
          <p:nvPr>
            <p:ph idx="1" type="body"/>
          </p:nvPr>
        </p:nvSpPr>
        <p:spPr>
          <a:xfrm>
            <a:off x="311700" y="1152475"/>
            <a:ext cx="3110400" cy="3416400"/>
          </a:xfrm>
          <a:prstGeom prst="rect">
            <a:avLst/>
          </a:prstGeom>
        </p:spPr>
        <p:txBody>
          <a:bodyPr anchorCtr="0" anchor="t" bIns="91425" lIns="91425" rIns="91425" wrap="square" tIns="91425">
            <a:noAutofit/>
          </a:bodyPr>
          <a:lstStyle/>
          <a:p>
            <a:pPr indent="-342900" lvl="0" marL="457200">
              <a:spcBef>
                <a:spcPts val="0"/>
              </a:spcBef>
              <a:buClr>
                <a:srgbClr val="000000"/>
              </a:buClr>
              <a:buSzPct val="100000"/>
            </a:pPr>
            <a:r>
              <a:rPr lang="en" u="sng">
                <a:solidFill>
                  <a:schemeClr val="hlink"/>
                </a:solidFill>
                <a:hlinkClick r:id="rId3"/>
              </a:rPr>
              <a:t>M</a:t>
            </a:r>
            <a:r>
              <a:rPr lang="en" u="sng">
                <a:solidFill>
                  <a:schemeClr val="hlink"/>
                </a:solidFill>
                <a:hlinkClick r:id="rId4"/>
              </a:rPr>
              <a:t>aterial design</a:t>
            </a:r>
            <a:r>
              <a:rPr lang="en">
                <a:solidFill>
                  <a:srgbClr val="000000"/>
                </a:solidFill>
              </a:rPr>
              <a:t> is a design language which is created by Google.</a:t>
            </a:r>
          </a:p>
          <a:p>
            <a:pPr lvl="0">
              <a:spcBef>
                <a:spcPts val="0"/>
              </a:spcBef>
              <a:buNone/>
            </a:pPr>
            <a:r>
              <a:rPr lang="en"/>
              <a:t>  </a:t>
            </a:r>
          </a:p>
          <a:p>
            <a:pPr lvl="0" rtl="0">
              <a:spcBef>
                <a:spcPts val="0"/>
              </a:spcBef>
              <a:buNone/>
            </a:pPr>
            <a:r>
              <a:rPr lang="en" sz="1400"/>
              <a:t>     </a:t>
            </a:r>
          </a:p>
          <a:p>
            <a:pPr indent="0" lvl="0" marL="457200">
              <a:spcBef>
                <a:spcPts val="0"/>
              </a:spcBef>
              <a:buNone/>
            </a:pPr>
            <a:r>
              <a:t/>
            </a:r>
            <a:endParaRPr sz="1400"/>
          </a:p>
        </p:txBody>
      </p:sp>
      <p:pic>
        <p:nvPicPr>
          <p:cNvPr id="85" name="Shape 85"/>
          <p:cNvPicPr preferRelativeResize="0"/>
          <p:nvPr/>
        </p:nvPicPr>
        <p:blipFill>
          <a:blip r:embed="rId5">
            <a:alphaModFix/>
          </a:blip>
          <a:stretch>
            <a:fillRect/>
          </a:stretch>
        </p:blipFill>
        <p:spPr>
          <a:xfrm>
            <a:off x="6557850" y="1142875"/>
            <a:ext cx="1945526" cy="3588000"/>
          </a:xfrm>
          <a:prstGeom prst="rect">
            <a:avLst/>
          </a:prstGeom>
          <a:noFill/>
          <a:ln>
            <a:noFill/>
          </a:ln>
        </p:spPr>
      </p:pic>
      <p:pic>
        <p:nvPicPr>
          <p:cNvPr id="86" name="Shape 86"/>
          <p:cNvPicPr preferRelativeResize="0"/>
          <p:nvPr/>
        </p:nvPicPr>
        <p:blipFill>
          <a:blip r:embed="rId6">
            <a:alphaModFix/>
          </a:blip>
          <a:stretch>
            <a:fillRect/>
          </a:stretch>
        </p:blipFill>
        <p:spPr>
          <a:xfrm>
            <a:off x="4058672" y="1152476"/>
            <a:ext cx="2018237" cy="3588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Shape 91"/>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Android Studio</a:t>
            </a:r>
          </a:p>
        </p:txBody>
      </p:sp>
      <p:sp>
        <p:nvSpPr>
          <p:cNvPr id="92" name="Shape 92"/>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61950" lvl="0" marL="457200" rtl="0">
              <a:spcBef>
                <a:spcPts val="0"/>
              </a:spcBef>
              <a:spcAft>
                <a:spcPts val="0"/>
              </a:spcAft>
              <a:buClr>
                <a:srgbClr val="000000"/>
              </a:buClr>
              <a:buSzPct val="100000"/>
              <a:buFont typeface="Arial"/>
            </a:pPr>
            <a:r>
              <a:rPr b="1" lang="en" sz="2100">
                <a:solidFill>
                  <a:srgbClr val="000000"/>
                </a:solidFill>
                <a:highlight>
                  <a:srgbClr val="FFFFFF"/>
                </a:highlight>
                <a:latin typeface="Arial"/>
                <a:ea typeface="Arial"/>
                <a:cs typeface="Arial"/>
                <a:sym typeface="Arial"/>
              </a:rPr>
              <a:t>src</a:t>
            </a:r>
            <a:r>
              <a:rPr lang="en" sz="2100">
                <a:solidFill>
                  <a:srgbClr val="000000"/>
                </a:solidFill>
                <a:highlight>
                  <a:srgbClr val="FFFFFF"/>
                </a:highlight>
                <a:latin typeface="Arial"/>
                <a:ea typeface="Arial"/>
                <a:cs typeface="Arial"/>
                <a:sym typeface="Arial"/>
              </a:rPr>
              <a:t> - This is where all Java source files are located</a:t>
            </a:r>
          </a:p>
          <a:p>
            <a:pPr indent="-361950" lvl="0" marL="457200" rtl="0">
              <a:spcBef>
                <a:spcPts val="0"/>
              </a:spcBef>
              <a:spcAft>
                <a:spcPts val="0"/>
              </a:spcAft>
              <a:buClr>
                <a:srgbClr val="000000"/>
              </a:buClr>
              <a:buSzPct val="100000"/>
              <a:buFont typeface="Arial"/>
            </a:pPr>
            <a:r>
              <a:rPr b="1" lang="en" sz="2100">
                <a:solidFill>
                  <a:srgbClr val="000000"/>
                </a:solidFill>
                <a:highlight>
                  <a:srgbClr val="FFFFFF"/>
                </a:highlight>
                <a:latin typeface="Arial"/>
                <a:ea typeface="Arial"/>
                <a:cs typeface="Arial"/>
                <a:sym typeface="Arial"/>
              </a:rPr>
              <a:t>lib </a:t>
            </a:r>
            <a:r>
              <a:rPr lang="en" sz="2100">
                <a:solidFill>
                  <a:srgbClr val="000000"/>
                </a:solidFill>
                <a:highlight>
                  <a:srgbClr val="FFFFFF"/>
                </a:highlight>
                <a:latin typeface="Arial"/>
                <a:ea typeface="Arial"/>
                <a:cs typeface="Arial"/>
                <a:sym typeface="Arial"/>
              </a:rPr>
              <a:t>- This is where third-party libraries are stored</a:t>
            </a:r>
          </a:p>
          <a:p>
            <a:pPr indent="-361950" lvl="0" marL="457200" rtl="0">
              <a:spcBef>
                <a:spcPts val="0"/>
              </a:spcBef>
              <a:spcAft>
                <a:spcPts val="0"/>
              </a:spcAft>
              <a:buClr>
                <a:srgbClr val="000000"/>
              </a:buClr>
              <a:buSzPct val="100000"/>
              <a:buFont typeface="Arial"/>
            </a:pPr>
            <a:r>
              <a:rPr b="1" lang="en" sz="2100">
                <a:solidFill>
                  <a:srgbClr val="000000"/>
                </a:solidFill>
                <a:highlight>
                  <a:srgbClr val="FFFFFF"/>
                </a:highlight>
                <a:latin typeface="Arial"/>
                <a:ea typeface="Arial"/>
                <a:cs typeface="Arial"/>
                <a:sym typeface="Arial"/>
              </a:rPr>
              <a:t>res/layout</a:t>
            </a:r>
            <a:r>
              <a:rPr lang="en" sz="2100">
                <a:solidFill>
                  <a:srgbClr val="000000"/>
                </a:solidFill>
                <a:highlight>
                  <a:srgbClr val="FFFFFF"/>
                </a:highlight>
                <a:latin typeface="Arial"/>
                <a:ea typeface="Arial"/>
                <a:cs typeface="Arial"/>
                <a:sym typeface="Arial"/>
              </a:rPr>
              <a:t> - XML-defined view layouts</a:t>
            </a:r>
          </a:p>
          <a:p>
            <a:pPr indent="-361950" lvl="0" marL="457200" rtl="0">
              <a:spcBef>
                <a:spcPts val="0"/>
              </a:spcBef>
              <a:spcAft>
                <a:spcPts val="0"/>
              </a:spcAft>
              <a:buClr>
                <a:srgbClr val="000000"/>
              </a:buClr>
              <a:buSzPct val="100000"/>
              <a:buFont typeface="Arial"/>
            </a:pPr>
            <a:r>
              <a:rPr b="1" lang="en" sz="2100">
                <a:solidFill>
                  <a:srgbClr val="000000"/>
                </a:solidFill>
                <a:highlight>
                  <a:srgbClr val="FFFFFF"/>
                </a:highlight>
                <a:latin typeface="Arial"/>
                <a:ea typeface="Arial"/>
                <a:cs typeface="Arial"/>
                <a:sym typeface="Arial"/>
              </a:rPr>
              <a:t>res/drawable</a:t>
            </a:r>
            <a:r>
              <a:rPr lang="en" sz="2100">
                <a:solidFill>
                  <a:srgbClr val="000000"/>
                </a:solidFill>
                <a:highlight>
                  <a:srgbClr val="FFFFFF"/>
                </a:highlight>
                <a:latin typeface="Arial"/>
                <a:ea typeface="Arial"/>
                <a:cs typeface="Arial"/>
                <a:sym typeface="Arial"/>
              </a:rPr>
              <a:t> - Place to store images</a:t>
            </a:r>
          </a:p>
          <a:p>
            <a:pPr indent="-361950" lvl="0" marL="457200" rtl="0">
              <a:spcBef>
                <a:spcPts val="0"/>
              </a:spcBef>
              <a:spcAft>
                <a:spcPts val="0"/>
              </a:spcAft>
              <a:buClr>
                <a:srgbClr val="000000"/>
              </a:buClr>
              <a:buSzPct val="100000"/>
              <a:buFont typeface="Arial"/>
            </a:pPr>
            <a:r>
              <a:rPr b="1" lang="en" sz="2100">
                <a:solidFill>
                  <a:srgbClr val="000000"/>
                </a:solidFill>
                <a:highlight>
                  <a:srgbClr val="FFFFFF"/>
                </a:highlight>
                <a:latin typeface="Arial"/>
                <a:ea typeface="Arial"/>
                <a:cs typeface="Arial"/>
                <a:sym typeface="Arial"/>
              </a:rPr>
              <a:t>res/values</a:t>
            </a:r>
            <a:r>
              <a:rPr lang="en" sz="2100">
                <a:solidFill>
                  <a:srgbClr val="000000"/>
                </a:solidFill>
                <a:highlight>
                  <a:srgbClr val="FFFFFF"/>
                </a:highlight>
                <a:latin typeface="Arial"/>
                <a:ea typeface="Arial"/>
                <a:cs typeface="Arial"/>
                <a:sym typeface="Arial"/>
              </a:rPr>
              <a:t> - Strings, colors, etc.</a:t>
            </a:r>
          </a:p>
          <a:p>
            <a:pPr indent="-361950" lvl="0" marL="457200" rtl="0">
              <a:spcBef>
                <a:spcPts val="0"/>
              </a:spcBef>
              <a:spcAft>
                <a:spcPts val="0"/>
              </a:spcAft>
              <a:buClr>
                <a:srgbClr val="000000"/>
              </a:buClr>
              <a:buSzPct val="100000"/>
              <a:buFont typeface="Arial"/>
            </a:pPr>
            <a:r>
              <a:rPr b="1" lang="en" sz="2100">
                <a:solidFill>
                  <a:srgbClr val="000000"/>
                </a:solidFill>
                <a:highlight>
                  <a:srgbClr val="FFFFFF"/>
                </a:highlight>
                <a:latin typeface="Arial"/>
                <a:ea typeface="Arial"/>
                <a:cs typeface="Arial"/>
                <a:sym typeface="Arial"/>
              </a:rPr>
              <a:t>assets</a:t>
            </a:r>
            <a:r>
              <a:rPr lang="en" sz="2100">
                <a:solidFill>
                  <a:srgbClr val="000000"/>
                </a:solidFill>
                <a:highlight>
                  <a:srgbClr val="FFFFFF"/>
                </a:highlight>
                <a:latin typeface="Arial"/>
                <a:ea typeface="Arial"/>
                <a:cs typeface="Arial"/>
                <a:sym typeface="Arial"/>
              </a:rPr>
              <a:t> - Place to store misc. static files (i.e text files)</a:t>
            </a:r>
          </a:p>
          <a:p>
            <a:pPr indent="-361950" lvl="0" marL="457200" rtl="0">
              <a:spcBef>
                <a:spcPts val="0"/>
              </a:spcBef>
              <a:spcAft>
                <a:spcPts val="0"/>
              </a:spcAft>
              <a:buClr>
                <a:srgbClr val="000000"/>
              </a:buClr>
              <a:buSzPct val="100000"/>
              <a:buFont typeface="Arial"/>
            </a:pPr>
            <a:r>
              <a:rPr b="1" lang="en" sz="2100">
                <a:solidFill>
                  <a:srgbClr val="000000"/>
                </a:solidFill>
                <a:highlight>
                  <a:srgbClr val="FFFFFF"/>
                </a:highlight>
                <a:latin typeface="Arial"/>
                <a:ea typeface="Arial"/>
                <a:cs typeface="Arial"/>
                <a:sym typeface="Arial"/>
              </a:rPr>
              <a:t>gen</a:t>
            </a:r>
            <a:r>
              <a:rPr lang="en" sz="2100">
                <a:solidFill>
                  <a:srgbClr val="000000"/>
                </a:solidFill>
                <a:highlight>
                  <a:srgbClr val="FFFFFF"/>
                </a:highlight>
                <a:latin typeface="Arial"/>
                <a:ea typeface="Arial"/>
                <a:cs typeface="Arial"/>
                <a:sym typeface="Arial"/>
              </a:rPr>
              <a:t> - Automatically-generated, read-only code</a:t>
            </a:r>
          </a:p>
          <a:p>
            <a:pPr indent="-361950" lvl="0" marL="457200" rtl="0">
              <a:spcBef>
                <a:spcPts val="0"/>
              </a:spcBef>
              <a:spcAft>
                <a:spcPts val="0"/>
              </a:spcAft>
              <a:buClr>
                <a:srgbClr val="000000"/>
              </a:buClr>
              <a:buSzPct val="100000"/>
              <a:buFont typeface="Arial"/>
            </a:pPr>
            <a:r>
              <a:rPr b="1" lang="en" sz="2100">
                <a:solidFill>
                  <a:srgbClr val="000000"/>
                </a:solidFill>
                <a:highlight>
                  <a:srgbClr val="FFFFFF"/>
                </a:highlight>
                <a:latin typeface="Arial"/>
                <a:ea typeface="Arial"/>
                <a:cs typeface="Arial"/>
                <a:sym typeface="Arial"/>
              </a:rPr>
              <a:t>AndroidManifest.xml </a:t>
            </a:r>
            <a:r>
              <a:rPr lang="en" sz="2100">
                <a:solidFill>
                  <a:srgbClr val="000000"/>
                </a:solidFill>
                <a:highlight>
                  <a:srgbClr val="FFFFFF"/>
                </a:highlight>
                <a:latin typeface="Arial"/>
                <a:ea typeface="Arial"/>
                <a:cs typeface="Arial"/>
                <a:sym typeface="Arial"/>
              </a:rPr>
              <a:t>- Application-wide settings </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Shape 97"/>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Cont...</a:t>
            </a:r>
          </a:p>
        </p:txBody>
      </p:sp>
      <p:sp>
        <p:nvSpPr>
          <p:cNvPr id="98" name="Shape 98"/>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42900" lvl="0" marL="457200">
              <a:spcBef>
                <a:spcPts val="0"/>
              </a:spcBef>
              <a:spcAft>
                <a:spcPts val="0"/>
              </a:spcAft>
              <a:buClr>
                <a:srgbClr val="000000"/>
              </a:buClr>
              <a:buSzPct val="100000"/>
            </a:pPr>
            <a:r>
              <a:rPr b="1" lang="en">
                <a:solidFill>
                  <a:srgbClr val="000000"/>
                </a:solidFill>
              </a:rPr>
              <a:t>AVD Manager: </a:t>
            </a:r>
            <a:r>
              <a:rPr lang="en">
                <a:solidFill>
                  <a:srgbClr val="000000"/>
                </a:solidFill>
              </a:rPr>
              <a:t>Creating and Managing virtual devices</a:t>
            </a:r>
          </a:p>
          <a:p>
            <a:pPr indent="-342900" lvl="0" marL="457200" rtl="0">
              <a:spcBef>
                <a:spcPts val="0"/>
              </a:spcBef>
              <a:spcAft>
                <a:spcPts val="0"/>
              </a:spcAft>
              <a:buClr>
                <a:srgbClr val="000000"/>
              </a:buClr>
              <a:buSzPct val="100000"/>
            </a:pPr>
            <a:r>
              <a:rPr b="1" lang="en">
                <a:solidFill>
                  <a:srgbClr val="000000"/>
                </a:solidFill>
              </a:rPr>
              <a:t>SDK Manager:</a:t>
            </a:r>
            <a:r>
              <a:rPr lang="en">
                <a:solidFill>
                  <a:srgbClr val="000000"/>
                </a:solidFill>
              </a:rPr>
              <a:t> It is a command line tool that allows you to view, install, update, and uninstall </a:t>
            </a:r>
            <a:r>
              <a:rPr lang="en">
                <a:solidFill>
                  <a:srgbClr val="000000"/>
                </a:solidFill>
              </a:rPr>
              <a:t>packages</a:t>
            </a:r>
            <a:r>
              <a:rPr lang="en">
                <a:solidFill>
                  <a:srgbClr val="000000"/>
                </a:solidFill>
              </a:rPr>
              <a:t> for the Android SDK(Software Development Kit).</a:t>
            </a:r>
          </a:p>
          <a:p>
            <a:pPr indent="-342900" lvl="0" marL="457200" rtl="0">
              <a:spcBef>
                <a:spcPts val="0"/>
              </a:spcBef>
              <a:spcAft>
                <a:spcPts val="0"/>
              </a:spcAft>
              <a:buClr>
                <a:srgbClr val="000000"/>
              </a:buClr>
              <a:buSzPct val="100000"/>
            </a:pPr>
            <a:r>
              <a:rPr b="1" lang="en">
                <a:solidFill>
                  <a:srgbClr val="000000"/>
                </a:solidFill>
              </a:rPr>
              <a:t>Project Structure:</a:t>
            </a:r>
            <a:r>
              <a:rPr lang="en">
                <a:solidFill>
                  <a:srgbClr val="000000"/>
                </a:solidFill>
              </a:rPr>
              <a:t> Project structure settings</a:t>
            </a:r>
          </a:p>
          <a:p>
            <a:pPr indent="-342900" lvl="0" marL="457200" rtl="0">
              <a:spcBef>
                <a:spcPts val="0"/>
              </a:spcBef>
              <a:spcAft>
                <a:spcPts val="0"/>
              </a:spcAft>
              <a:buClr>
                <a:srgbClr val="000000"/>
              </a:buClr>
              <a:buSzPct val="100000"/>
            </a:pPr>
            <a:r>
              <a:rPr b="1" lang="en">
                <a:solidFill>
                  <a:srgbClr val="000000"/>
                </a:solidFill>
              </a:rPr>
              <a:t>Attach Debugger to Android App</a:t>
            </a:r>
          </a:p>
          <a:p>
            <a:pPr indent="-342900" lvl="0" marL="457200" rtl="0">
              <a:spcBef>
                <a:spcPts val="0"/>
              </a:spcBef>
              <a:buClr>
                <a:srgbClr val="000000"/>
              </a:buClr>
              <a:buSzPct val="100000"/>
            </a:pPr>
            <a:r>
              <a:rPr b="1" lang="en">
                <a:solidFill>
                  <a:srgbClr val="000000"/>
                </a:solidFill>
              </a:rPr>
              <a:t>Profile “app”</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Shape 103"/>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lgn="ctr">
              <a:spcBef>
                <a:spcPts val="0"/>
              </a:spcBef>
              <a:buNone/>
            </a:pPr>
            <a:r>
              <a:rPr lang="en"/>
              <a:t>Let’s start to develop movie app!</a:t>
            </a:r>
          </a:p>
        </p:txBody>
      </p:sp>
      <p:pic>
        <p:nvPicPr>
          <p:cNvPr id="104" name="Shape 104"/>
          <p:cNvPicPr preferRelativeResize="0"/>
          <p:nvPr/>
        </p:nvPicPr>
        <p:blipFill>
          <a:blip r:embed="rId3">
            <a:alphaModFix/>
          </a:blip>
          <a:stretch>
            <a:fillRect/>
          </a:stretch>
        </p:blipFill>
        <p:spPr>
          <a:xfrm>
            <a:off x="2227200" y="1217750"/>
            <a:ext cx="4306950" cy="3233799"/>
          </a:xfrm>
          <a:prstGeom prst="rect">
            <a:avLst/>
          </a:prstGeom>
          <a:noFill/>
          <a:ln>
            <a:noFill/>
          </a:ln>
        </p:spPr>
      </p:pic>
      <p:sp>
        <p:nvSpPr>
          <p:cNvPr id="105" name="Shape 105"/>
          <p:cNvSpPr txBox="1"/>
          <p:nvPr/>
        </p:nvSpPr>
        <p:spPr>
          <a:xfrm>
            <a:off x="1304925" y="4286400"/>
            <a:ext cx="6839100" cy="857100"/>
          </a:xfrm>
          <a:prstGeom prst="rect">
            <a:avLst/>
          </a:prstGeom>
          <a:noFill/>
          <a:ln>
            <a:noFill/>
          </a:ln>
        </p:spPr>
        <p:txBody>
          <a:bodyPr anchorCtr="0" anchor="ctr" bIns="91425" lIns="91425" rIns="91425" wrap="square" tIns="91425">
            <a:noAutofit/>
          </a:bodyPr>
          <a:lstStyle/>
          <a:p>
            <a:pPr lvl="0" rtl="0">
              <a:spcBef>
                <a:spcPts val="0"/>
              </a:spcBef>
              <a:buNone/>
            </a:pPr>
            <a:r>
              <a:rPr lang="en"/>
              <a:t>                                                     </a:t>
            </a:r>
            <a:r>
              <a:rPr lang="en" u="sng">
                <a:solidFill>
                  <a:schemeClr val="hlink"/>
                </a:solidFill>
                <a:hlinkClick r:id="rId4"/>
              </a:rPr>
              <a:t>Movie App</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Shape 110"/>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Movie App</a:t>
            </a:r>
          </a:p>
        </p:txBody>
      </p:sp>
      <p:pic>
        <p:nvPicPr>
          <p:cNvPr id="111" name="Shape 111"/>
          <p:cNvPicPr preferRelativeResize="0"/>
          <p:nvPr/>
        </p:nvPicPr>
        <p:blipFill>
          <a:blip r:embed="rId3">
            <a:alphaModFix/>
          </a:blip>
          <a:stretch>
            <a:fillRect/>
          </a:stretch>
        </p:blipFill>
        <p:spPr>
          <a:xfrm>
            <a:off x="1196300" y="1091450"/>
            <a:ext cx="2044825" cy="3677901"/>
          </a:xfrm>
          <a:prstGeom prst="rect">
            <a:avLst/>
          </a:prstGeom>
          <a:noFill/>
          <a:ln>
            <a:noFill/>
          </a:ln>
        </p:spPr>
      </p:pic>
      <p:pic>
        <p:nvPicPr>
          <p:cNvPr id="112" name="Shape 112"/>
          <p:cNvPicPr preferRelativeResize="0"/>
          <p:nvPr/>
        </p:nvPicPr>
        <p:blipFill>
          <a:blip r:embed="rId4">
            <a:alphaModFix/>
          </a:blip>
          <a:stretch>
            <a:fillRect/>
          </a:stretch>
        </p:blipFill>
        <p:spPr>
          <a:xfrm>
            <a:off x="5712700" y="1100912"/>
            <a:ext cx="2063600" cy="3658974"/>
          </a:xfrm>
          <a:prstGeom prst="rect">
            <a:avLst/>
          </a:prstGeom>
          <a:noFill/>
          <a:ln>
            <a:noFill/>
          </a:ln>
        </p:spPr>
      </p:pic>
      <p:pic>
        <p:nvPicPr>
          <p:cNvPr id="113" name="Shape 113"/>
          <p:cNvPicPr preferRelativeResize="0"/>
          <p:nvPr/>
        </p:nvPicPr>
        <p:blipFill>
          <a:blip r:embed="rId5">
            <a:alphaModFix/>
          </a:blip>
          <a:stretch>
            <a:fillRect/>
          </a:stretch>
        </p:blipFill>
        <p:spPr>
          <a:xfrm>
            <a:off x="3657600" y="1657350"/>
            <a:ext cx="1828800" cy="1828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